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258" r:id="rId4"/>
    <p:sldId id="274" r:id="rId5"/>
    <p:sldId id="259" r:id="rId6"/>
    <p:sldId id="261" r:id="rId7"/>
    <p:sldId id="260" r:id="rId8"/>
    <p:sldId id="262" r:id="rId9"/>
    <p:sldId id="263" r:id="rId10"/>
    <p:sldId id="264" r:id="rId11"/>
    <p:sldId id="265" r:id="rId12"/>
    <p:sldId id="277" r:id="rId13"/>
    <p:sldId id="266" r:id="rId14"/>
    <p:sldId id="278" r:id="rId15"/>
    <p:sldId id="268" r:id="rId16"/>
    <p:sldId id="270" r:id="rId17"/>
    <p:sldId id="271" r:id="rId18"/>
    <p:sldId id="267" r:id="rId19"/>
    <p:sldId id="272" r:id="rId20"/>
    <p:sldId id="269" r:id="rId21"/>
    <p:sldId id="276"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125BFC-C6A7-0786-891E-C92F794951E9}" v="13" dt="2024-03-11T07:55:25.3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svg"/><Relationship Id="rId1" Type="http://schemas.openxmlformats.org/officeDocument/2006/relationships/image" Target="../media/image14.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svg"/><Relationship Id="rId1" Type="http://schemas.openxmlformats.org/officeDocument/2006/relationships/image" Target="../media/image14.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B5F1F2-DDCE-4282-8332-8EC558C19F7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E616FC7-917D-480F-8330-912A5CEF8855}">
      <dgm:prSet/>
      <dgm:spPr/>
      <dgm:t>
        <a:bodyPr/>
        <a:lstStyle/>
        <a:p>
          <a:pPr>
            <a:lnSpc>
              <a:spcPct val="100000"/>
            </a:lnSpc>
          </a:pPr>
          <a:r>
            <a:rPr lang="en-US"/>
            <a:t>Prior authorization is a common requirement for certain medical procedures, medications, and equipment. The process of reviewing prior authorization requests can be time-consuming and manual, often involving multiple staff members and multiple systems</a:t>
          </a:r>
        </a:p>
      </dgm:t>
    </dgm:pt>
    <dgm:pt modelId="{6A3E9655-57E2-48A5-A2B3-FC3E9B6AEC2B}" type="parTrans" cxnId="{43FC3723-C906-4AD2-8BF6-29CB5837E073}">
      <dgm:prSet/>
      <dgm:spPr/>
      <dgm:t>
        <a:bodyPr/>
        <a:lstStyle/>
        <a:p>
          <a:endParaRPr lang="en-US"/>
        </a:p>
      </dgm:t>
    </dgm:pt>
    <dgm:pt modelId="{9416E3BD-C4F1-4C5A-8C96-E31F389E0095}" type="sibTrans" cxnId="{43FC3723-C906-4AD2-8BF6-29CB5837E073}">
      <dgm:prSet/>
      <dgm:spPr/>
      <dgm:t>
        <a:bodyPr/>
        <a:lstStyle/>
        <a:p>
          <a:endParaRPr lang="en-US"/>
        </a:p>
      </dgm:t>
    </dgm:pt>
    <dgm:pt modelId="{8F0F90B3-D631-46DB-AA5C-24EFD5E1DB8F}">
      <dgm:prSet/>
      <dgm:spPr/>
      <dgm:t>
        <a:bodyPr/>
        <a:lstStyle/>
        <a:p>
          <a:pPr>
            <a:lnSpc>
              <a:spcPct val="100000"/>
            </a:lnSpc>
          </a:pPr>
          <a:r>
            <a:rPr lang="en-US"/>
            <a:t>Reduce processing time: ML can review requests much faster than manual review, significantly reducing the time it takes to process requests</a:t>
          </a:r>
        </a:p>
      </dgm:t>
    </dgm:pt>
    <dgm:pt modelId="{3A46C160-C4F6-4A93-A8B5-B6B92FFE30C9}" type="parTrans" cxnId="{27CC8FDB-3538-4FC0-B1A1-A6006E54C077}">
      <dgm:prSet/>
      <dgm:spPr/>
      <dgm:t>
        <a:bodyPr/>
        <a:lstStyle/>
        <a:p>
          <a:endParaRPr lang="en-US"/>
        </a:p>
      </dgm:t>
    </dgm:pt>
    <dgm:pt modelId="{E103E6E4-005D-4532-B6A9-374E4DA4C046}" type="sibTrans" cxnId="{27CC8FDB-3538-4FC0-B1A1-A6006E54C077}">
      <dgm:prSet/>
      <dgm:spPr/>
      <dgm:t>
        <a:bodyPr/>
        <a:lstStyle/>
        <a:p>
          <a:endParaRPr lang="en-US"/>
        </a:p>
      </dgm:t>
    </dgm:pt>
    <dgm:pt modelId="{9871A8F8-A8E2-48ED-A0BF-2126713935A4}" type="pres">
      <dgm:prSet presAssocID="{CDB5F1F2-DDCE-4282-8332-8EC558C19F71}" presName="root" presStyleCnt="0">
        <dgm:presLayoutVars>
          <dgm:dir/>
          <dgm:resizeHandles val="exact"/>
        </dgm:presLayoutVars>
      </dgm:prSet>
      <dgm:spPr/>
      <dgm:t>
        <a:bodyPr/>
        <a:lstStyle/>
        <a:p>
          <a:endParaRPr lang="en-US"/>
        </a:p>
      </dgm:t>
    </dgm:pt>
    <dgm:pt modelId="{B6DFF37B-9BC5-42D9-9CA6-1064B8ED006F}" type="pres">
      <dgm:prSet presAssocID="{4E616FC7-917D-480F-8330-912A5CEF8855}" presName="compNode" presStyleCnt="0"/>
      <dgm:spPr/>
    </dgm:pt>
    <dgm:pt modelId="{7D780F0D-D3E1-4776-AC37-BF4E642DD7E5}" type="pres">
      <dgm:prSet presAssocID="{4E616FC7-917D-480F-8330-912A5CEF8855}" presName="bgRect" presStyleLbl="bgShp" presStyleIdx="0" presStyleCnt="2"/>
      <dgm:spPr/>
    </dgm:pt>
    <dgm:pt modelId="{E23DBF13-5C33-4337-97A1-8D325379DBA5}" type="pres">
      <dgm:prSet presAssocID="{4E616FC7-917D-480F-8330-912A5CEF8855}"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Medicine"/>
        </a:ext>
      </dgm:extLst>
    </dgm:pt>
    <dgm:pt modelId="{C5930C81-45FA-4182-9AC5-190C25E0A970}" type="pres">
      <dgm:prSet presAssocID="{4E616FC7-917D-480F-8330-912A5CEF8855}" presName="spaceRect" presStyleCnt="0"/>
      <dgm:spPr/>
    </dgm:pt>
    <dgm:pt modelId="{5B36E09F-6C41-4A22-8963-83EDF25915DE}" type="pres">
      <dgm:prSet presAssocID="{4E616FC7-917D-480F-8330-912A5CEF8855}" presName="parTx" presStyleLbl="revTx" presStyleIdx="0" presStyleCnt="2">
        <dgm:presLayoutVars>
          <dgm:chMax val="0"/>
          <dgm:chPref val="0"/>
        </dgm:presLayoutVars>
      </dgm:prSet>
      <dgm:spPr/>
      <dgm:t>
        <a:bodyPr/>
        <a:lstStyle/>
        <a:p>
          <a:endParaRPr lang="en-US"/>
        </a:p>
      </dgm:t>
    </dgm:pt>
    <dgm:pt modelId="{D6602A23-E3A8-4020-8F2A-4254A4EBB666}" type="pres">
      <dgm:prSet presAssocID="{9416E3BD-C4F1-4C5A-8C96-E31F389E0095}" presName="sibTrans" presStyleCnt="0"/>
      <dgm:spPr/>
    </dgm:pt>
    <dgm:pt modelId="{6E5B432B-07EB-412A-B92F-15C0C8B9B35C}" type="pres">
      <dgm:prSet presAssocID="{8F0F90B3-D631-46DB-AA5C-24EFD5E1DB8F}" presName="compNode" presStyleCnt="0"/>
      <dgm:spPr/>
    </dgm:pt>
    <dgm:pt modelId="{62D4471E-F83C-4E24-A4FE-BC2247E1B5AF}" type="pres">
      <dgm:prSet presAssocID="{8F0F90B3-D631-46DB-AA5C-24EFD5E1DB8F}" presName="bgRect" presStyleLbl="bgShp" presStyleIdx="1" presStyleCnt="2"/>
      <dgm:spPr/>
    </dgm:pt>
    <dgm:pt modelId="{AF3A8FF4-6BFE-4BC0-8DE0-B61C66DC0D3B}" type="pres">
      <dgm:prSet presAssocID="{8F0F90B3-D631-46DB-AA5C-24EFD5E1DB8F}"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Stopwatch"/>
        </a:ext>
      </dgm:extLst>
    </dgm:pt>
    <dgm:pt modelId="{224508A3-2FA3-4B00-84F4-55BA338D9C46}" type="pres">
      <dgm:prSet presAssocID="{8F0F90B3-D631-46DB-AA5C-24EFD5E1DB8F}" presName="spaceRect" presStyleCnt="0"/>
      <dgm:spPr/>
    </dgm:pt>
    <dgm:pt modelId="{C9BD8DE9-88CA-4C63-AF88-286A66CA2D6F}" type="pres">
      <dgm:prSet presAssocID="{8F0F90B3-D631-46DB-AA5C-24EFD5E1DB8F}" presName="parTx" presStyleLbl="revTx" presStyleIdx="1" presStyleCnt="2">
        <dgm:presLayoutVars>
          <dgm:chMax val="0"/>
          <dgm:chPref val="0"/>
        </dgm:presLayoutVars>
      </dgm:prSet>
      <dgm:spPr/>
      <dgm:t>
        <a:bodyPr/>
        <a:lstStyle/>
        <a:p>
          <a:endParaRPr lang="en-US"/>
        </a:p>
      </dgm:t>
    </dgm:pt>
  </dgm:ptLst>
  <dgm:cxnLst>
    <dgm:cxn modelId="{2A045CA5-D49B-4896-B42A-B5F291660CA0}" type="presOf" srcId="{8F0F90B3-D631-46DB-AA5C-24EFD5E1DB8F}" destId="{C9BD8DE9-88CA-4C63-AF88-286A66CA2D6F}" srcOrd="0" destOrd="0" presId="urn:microsoft.com/office/officeart/2018/2/layout/IconVerticalSolidList"/>
    <dgm:cxn modelId="{27CC8FDB-3538-4FC0-B1A1-A6006E54C077}" srcId="{CDB5F1F2-DDCE-4282-8332-8EC558C19F71}" destId="{8F0F90B3-D631-46DB-AA5C-24EFD5E1DB8F}" srcOrd="1" destOrd="0" parTransId="{3A46C160-C4F6-4A93-A8B5-B6B92FFE30C9}" sibTransId="{E103E6E4-005D-4532-B6A9-374E4DA4C046}"/>
    <dgm:cxn modelId="{43FC3723-C906-4AD2-8BF6-29CB5837E073}" srcId="{CDB5F1F2-DDCE-4282-8332-8EC558C19F71}" destId="{4E616FC7-917D-480F-8330-912A5CEF8855}" srcOrd="0" destOrd="0" parTransId="{6A3E9655-57E2-48A5-A2B3-FC3E9B6AEC2B}" sibTransId="{9416E3BD-C4F1-4C5A-8C96-E31F389E0095}"/>
    <dgm:cxn modelId="{33A79471-347A-4C07-9FA2-57A5CADED6EC}" type="presOf" srcId="{CDB5F1F2-DDCE-4282-8332-8EC558C19F71}" destId="{9871A8F8-A8E2-48ED-A0BF-2126713935A4}" srcOrd="0" destOrd="0" presId="urn:microsoft.com/office/officeart/2018/2/layout/IconVerticalSolidList"/>
    <dgm:cxn modelId="{01916538-8CAA-4933-8248-0BBE8E0A68E5}" type="presOf" srcId="{4E616FC7-917D-480F-8330-912A5CEF8855}" destId="{5B36E09F-6C41-4A22-8963-83EDF25915DE}" srcOrd="0" destOrd="0" presId="urn:microsoft.com/office/officeart/2018/2/layout/IconVerticalSolidList"/>
    <dgm:cxn modelId="{98A1E469-90F8-409B-8461-CAB2E98FB9E2}" type="presParOf" srcId="{9871A8F8-A8E2-48ED-A0BF-2126713935A4}" destId="{B6DFF37B-9BC5-42D9-9CA6-1064B8ED006F}" srcOrd="0" destOrd="0" presId="urn:microsoft.com/office/officeart/2018/2/layout/IconVerticalSolidList"/>
    <dgm:cxn modelId="{039691AF-4B1E-4255-9665-A8300C684908}" type="presParOf" srcId="{B6DFF37B-9BC5-42D9-9CA6-1064B8ED006F}" destId="{7D780F0D-D3E1-4776-AC37-BF4E642DD7E5}" srcOrd="0" destOrd="0" presId="urn:microsoft.com/office/officeart/2018/2/layout/IconVerticalSolidList"/>
    <dgm:cxn modelId="{F738F443-62BD-4D72-B488-DF2CAC260D85}" type="presParOf" srcId="{B6DFF37B-9BC5-42D9-9CA6-1064B8ED006F}" destId="{E23DBF13-5C33-4337-97A1-8D325379DBA5}" srcOrd="1" destOrd="0" presId="urn:microsoft.com/office/officeart/2018/2/layout/IconVerticalSolidList"/>
    <dgm:cxn modelId="{970F7746-BA86-48B8-B4BE-4E54CBA5EC50}" type="presParOf" srcId="{B6DFF37B-9BC5-42D9-9CA6-1064B8ED006F}" destId="{C5930C81-45FA-4182-9AC5-190C25E0A970}" srcOrd="2" destOrd="0" presId="urn:microsoft.com/office/officeart/2018/2/layout/IconVerticalSolidList"/>
    <dgm:cxn modelId="{075DDAFB-D070-43C6-9D94-FFA0A844DF92}" type="presParOf" srcId="{B6DFF37B-9BC5-42D9-9CA6-1064B8ED006F}" destId="{5B36E09F-6C41-4A22-8963-83EDF25915DE}" srcOrd="3" destOrd="0" presId="urn:microsoft.com/office/officeart/2018/2/layout/IconVerticalSolidList"/>
    <dgm:cxn modelId="{19BA52F3-BB15-4D2B-A94A-3C04F1E40E5C}" type="presParOf" srcId="{9871A8F8-A8E2-48ED-A0BF-2126713935A4}" destId="{D6602A23-E3A8-4020-8F2A-4254A4EBB666}" srcOrd="1" destOrd="0" presId="urn:microsoft.com/office/officeart/2018/2/layout/IconVerticalSolidList"/>
    <dgm:cxn modelId="{7D5A44E2-AC41-4EB8-9253-26996B2DA08A}" type="presParOf" srcId="{9871A8F8-A8E2-48ED-A0BF-2126713935A4}" destId="{6E5B432B-07EB-412A-B92F-15C0C8B9B35C}" srcOrd="2" destOrd="0" presId="urn:microsoft.com/office/officeart/2018/2/layout/IconVerticalSolidList"/>
    <dgm:cxn modelId="{08C604E5-D153-4A40-81A3-F44C2BFF54DD}" type="presParOf" srcId="{6E5B432B-07EB-412A-B92F-15C0C8B9B35C}" destId="{62D4471E-F83C-4E24-A4FE-BC2247E1B5AF}" srcOrd="0" destOrd="0" presId="urn:microsoft.com/office/officeart/2018/2/layout/IconVerticalSolidList"/>
    <dgm:cxn modelId="{CB4081DA-26BE-4CCD-998F-77EF6B7DED42}" type="presParOf" srcId="{6E5B432B-07EB-412A-B92F-15C0C8B9B35C}" destId="{AF3A8FF4-6BFE-4BC0-8DE0-B61C66DC0D3B}" srcOrd="1" destOrd="0" presId="urn:microsoft.com/office/officeart/2018/2/layout/IconVerticalSolidList"/>
    <dgm:cxn modelId="{FCF589A2-BCB0-4FF0-9E09-C2CDF55D5651}" type="presParOf" srcId="{6E5B432B-07EB-412A-B92F-15C0C8B9B35C}" destId="{224508A3-2FA3-4B00-84F4-55BA338D9C46}" srcOrd="2" destOrd="0" presId="urn:microsoft.com/office/officeart/2018/2/layout/IconVerticalSolidList"/>
    <dgm:cxn modelId="{CBAD1093-5698-43CF-8970-6E8C0BDD65FE}" type="presParOf" srcId="{6E5B432B-07EB-412A-B92F-15C0C8B9B35C}" destId="{C9BD8DE9-88CA-4C63-AF88-286A66CA2D6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80F0D-D3E1-4776-AC37-BF4E642DD7E5}">
      <dsp:nvSpPr>
        <dsp:cNvPr id="0" name=""/>
        <dsp:cNvSpPr/>
      </dsp:nvSpPr>
      <dsp:spPr>
        <a:xfrm>
          <a:off x="0" y="875942"/>
          <a:ext cx="11257471" cy="16171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3DBF13-5C33-4337-97A1-8D325379DBA5}">
      <dsp:nvSpPr>
        <dsp:cNvPr id="0" name=""/>
        <dsp:cNvSpPr/>
      </dsp:nvSpPr>
      <dsp:spPr>
        <a:xfrm>
          <a:off x="489180" y="1239795"/>
          <a:ext cx="889418" cy="88941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36E09F-6C41-4A22-8963-83EDF25915DE}">
      <dsp:nvSpPr>
        <dsp:cNvPr id="0" name=""/>
        <dsp:cNvSpPr/>
      </dsp:nvSpPr>
      <dsp:spPr>
        <a:xfrm>
          <a:off x="1867778" y="875942"/>
          <a:ext cx="9389692" cy="1617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146" tIns="171146" rIns="171146" bIns="171146" numCol="1" spcCol="1270" anchor="ctr" anchorCtr="0">
          <a:noAutofit/>
        </a:bodyPr>
        <a:lstStyle/>
        <a:p>
          <a:pPr lvl="0" algn="l" defTabSz="933450">
            <a:lnSpc>
              <a:spcPct val="100000"/>
            </a:lnSpc>
            <a:spcBef>
              <a:spcPct val="0"/>
            </a:spcBef>
            <a:spcAft>
              <a:spcPct val="35000"/>
            </a:spcAft>
          </a:pPr>
          <a:r>
            <a:rPr lang="en-US" sz="2100" kern="1200"/>
            <a:t>Prior authorization is a common requirement for certain medical procedures, medications, and equipment. The process of reviewing prior authorization requests can be time-consuming and manual, often involving multiple staff members and multiple systems</a:t>
          </a:r>
        </a:p>
      </dsp:txBody>
      <dsp:txXfrm>
        <a:off x="1867778" y="875942"/>
        <a:ext cx="9389692" cy="1617124"/>
      </dsp:txXfrm>
    </dsp:sp>
    <dsp:sp modelId="{62D4471E-F83C-4E24-A4FE-BC2247E1B5AF}">
      <dsp:nvSpPr>
        <dsp:cNvPr id="0" name=""/>
        <dsp:cNvSpPr/>
      </dsp:nvSpPr>
      <dsp:spPr>
        <a:xfrm>
          <a:off x="0" y="2897347"/>
          <a:ext cx="11257471" cy="16171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3A8FF4-6BFE-4BC0-8DE0-B61C66DC0D3B}">
      <dsp:nvSpPr>
        <dsp:cNvPr id="0" name=""/>
        <dsp:cNvSpPr/>
      </dsp:nvSpPr>
      <dsp:spPr>
        <a:xfrm>
          <a:off x="489180" y="3261200"/>
          <a:ext cx="889418" cy="88941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BD8DE9-88CA-4C63-AF88-286A66CA2D6F}">
      <dsp:nvSpPr>
        <dsp:cNvPr id="0" name=""/>
        <dsp:cNvSpPr/>
      </dsp:nvSpPr>
      <dsp:spPr>
        <a:xfrm>
          <a:off x="1867778" y="2897347"/>
          <a:ext cx="9389692" cy="1617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146" tIns="171146" rIns="171146" bIns="171146" numCol="1" spcCol="1270" anchor="ctr" anchorCtr="0">
          <a:noAutofit/>
        </a:bodyPr>
        <a:lstStyle/>
        <a:p>
          <a:pPr lvl="0" algn="l" defTabSz="933450">
            <a:lnSpc>
              <a:spcPct val="100000"/>
            </a:lnSpc>
            <a:spcBef>
              <a:spcPct val="0"/>
            </a:spcBef>
            <a:spcAft>
              <a:spcPct val="35000"/>
            </a:spcAft>
          </a:pPr>
          <a:r>
            <a:rPr lang="en-US" sz="2100" kern="1200"/>
            <a:t>Reduce processing time: ML can review requests much faster than manual review, significantly reducing the time it takes to process requests</a:t>
          </a:r>
        </a:p>
      </dsp:txBody>
      <dsp:txXfrm>
        <a:off x="1867778" y="2897347"/>
        <a:ext cx="9389692" cy="161712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3/11/2024</a:t>
            </a:fld>
            <a:endParaRPr lang="en-US"/>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775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3/11/2024</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88419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3/11/2024</a:t>
            </a:fld>
            <a:endParaRPr lang="en-US"/>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318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3/11/2024</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952092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3/11/2024</a:t>
            </a:fld>
            <a:endParaRPr lang="en-US"/>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779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3/11/2024</a:t>
            </a:fld>
            <a:endParaRPr lang="en-US"/>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109593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3/11/2024</a:t>
            </a:fld>
            <a:endParaRPr lang="en-US"/>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021763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3/11/2024</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983339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3/11/2024</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219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3/11/2024</a:t>
            </a:fld>
            <a:endParaRPr lang="en-US"/>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554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3/11/2024</a:t>
            </a:fld>
            <a:endParaRPr lang="en-US"/>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987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3/11/2024</a:t>
            </a:fld>
            <a:endParaRPr lang="en-US"/>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1737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vcbay.news/2020/09/14/seattle-based-remote-patient-monitoring-firm-optimize-health-raises-us-15-6m/"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lickr.com/photos/94674772@N03/17418264742/" TargetMode="External"/><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hyperlink" Target="https://creativecommons.org/licenses/by/3.0/" TargetMode="External"/><Relationship Id="rId5" Type="http://schemas.openxmlformats.org/officeDocument/2006/relationships/hyperlink" Target="http://scherlund.blogspot.com/2017/03/artificial-intelligence-machine.html" TargetMode="Externa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9E0238D-E295-49BE-9BFE-E9189D69ED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5E9A4A-0183-4A3C-B68E-A229278915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5999" cy="6858000"/>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3A48C6C-3CC4-4EE5-A773-EC1EB7F59C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ln>
            <a:noFill/>
          </a:ln>
          <a:effectLst>
            <a:outerShdw blurRad="596900" dist="330200" dir="882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80233" y="2579129"/>
            <a:ext cx="4709550" cy="3433149"/>
          </a:xfrm>
        </p:spPr>
        <p:txBody>
          <a:bodyPr anchor="ctr">
            <a:normAutofit/>
          </a:bodyPr>
          <a:lstStyle/>
          <a:p>
            <a:pPr>
              <a:lnSpc>
                <a:spcPct val="90000"/>
              </a:lnSpc>
            </a:pPr>
            <a:r>
              <a:rPr lang="en-US" dirty="0">
                <a:ea typeface="Calibri Light"/>
                <a:cs typeface="Calibri Light"/>
              </a:rPr>
              <a:t>Machine Learning and AI for Productivity </a:t>
            </a:r>
            <a:endParaRPr lang="en-US" dirty="0"/>
          </a:p>
        </p:txBody>
      </p:sp>
      <p:sp useBgFill="1">
        <p:nvSpPr>
          <p:cNvPr id="15" name="Rectangle 14">
            <a:extLst>
              <a:ext uri="{FF2B5EF4-FFF2-40B4-BE49-F238E27FC236}">
                <a16:creationId xmlns:a16="http://schemas.microsoft.com/office/drawing/2014/main" id="{F489C2E0-4895-4B72-85EA-7EE9FAFFDC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0" cy="1874237"/>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obot operating a machine">
            <a:extLst>
              <a:ext uri="{FF2B5EF4-FFF2-40B4-BE49-F238E27FC236}">
                <a16:creationId xmlns:a16="http://schemas.microsoft.com/office/drawing/2014/main" id="{0118429D-2DC4-2A7C-AE84-A11FD471BA1B}"/>
              </a:ext>
            </a:extLst>
          </p:cNvPr>
          <p:cNvPicPr>
            <a:picLocks noChangeAspect="1"/>
          </p:cNvPicPr>
          <p:nvPr/>
        </p:nvPicPr>
        <p:blipFill rotWithShape="1">
          <a:blip r:embed="rId2"/>
          <a:srcRect l="14667" r="17063" b="4"/>
          <a:stretch/>
        </p:blipFill>
        <p:spPr>
          <a:xfrm>
            <a:off x="20" y="-1"/>
            <a:ext cx="6095978" cy="6857999"/>
          </a:xfrm>
          <a:prstGeom prst="rect">
            <a:avLst/>
          </a:prstGeom>
        </p:spPr>
      </p:pic>
      <p:cxnSp>
        <p:nvCxnSpPr>
          <p:cNvPr id="17" name="Straight Connector 16">
            <a:extLst>
              <a:ext uri="{FF2B5EF4-FFF2-40B4-BE49-F238E27FC236}">
                <a16:creationId xmlns:a16="http://schemas.microsoft.com/office/drawing/2014/main" id="{872DAFA4-5D2E-4391-AD38-B26F579F40C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16BEA7-EEF0-FDAB-BE13-EBED25ED4F87}"/>
              </a:ext>
            </a:extLst>
          </p:cNvPr>
          <p:cNvSpPr>
            <a:spLocks noGrp="1"/>
          </p:cNvSpPr>
          <p:nvPr>
            <p:ph type="title"/>
          </p:nvPr>
        </p:nvSpPr>
        <p:spPr>
          <a:xfrm>
            <a:off x="5580884" y="858983"/>
            <a:ext cx="5176481" cy="2021378"/>
          </a:xfrm>
        </p:spPr>
        <p:txBody>
          <a:bodyPr>
            <a:normAutofit/>
          </a:bodyPr>
          <a:lstStyle/>
          <a:p>
            <a:pPr>
              <a:lnSpc>
                <a:spcPct val="90000"/>
              </a:lnSpc>
            </a:pPr>
            <a:r>
              <a:rPr lang="en-US" sz="3000">
                <a:ea typeface="+mj-lt"/>
                <a:cs typeface="+mj-lt"/>
              </a:rPr>
              <a:t>Data Analysis and Patient Segmentation for Chronic Disease Management</a:t>
            </a:r>
            <a:endParaRPr lang="en-US" sz="3000"/>
          </a:p>
        </p:txBody>
      </p:sp>
      <p:pic>
        <p:nvPicPr>
          <p:cNvPr id="5" name="Picture 4" descr="Stethoscope">
            <a:extLst>
              <a:ext uri="{FF2B5EF4-FFF2-40B4-BE49-F238E27FC236}">
                <a16:creationId xmlns:a16="http://schemas.microsoft.com/office/drawing/2014/main" id="{280F1F38-6B14-E765-3A0A-ED62A1483EED}"/>
              </a:ext>
            </a:extLst>
          </p:cNvPr>
          <p:cNvPicPr>
            <a:picLocks noChangeAspect="1"/>
          </p:cNvPicPr>
          <p:nvPr/>
        </p:nvPicPr>
        <p:blipFill rotWithShape="1">
          <a:blip r:embed="rId2"/>
          <a:srcRect l="28263" r="9780" b="-4"/>
          <a:stretch/>
        </p:blipFill>
        <p:spPr>
          <a:xfrm>
            <a:off x="-1" y="-2"/>
            <a:ext cx="5584175" cy="6858002"/>
          </a:xfrm>
          <a:prstGeom prst="rect">
            <a:avLst/>
          </a:prstGeom>
        </p:spPr>
      </p:pic>
      <p:sp>
        <p:nvSpPr>
          <p:cNvPr id="3" name="Content Placeholder 2">
            <a:extLst>
              <a:ext uri="{FF2B5EF4-FFF2-40B4-BE49-F238E27FC236}">
                <a16:creationId xmlns:a16="http://schemas.microsoft.com/office/drawing/2014/main" id="{0FD68A4E-2AF5-3DD3-8FFD-97AFDF94ADCF}"/>
              </a:ext>
            </a:extLst>
          </p:cNvPr>
          <p:cNvSpPr>
            <a:spLocks noGrp="1"/>
          </p:cNvSpPr>
          <p:nvPr>
            <p:ph idx="1"/>
          </p:nvPr>
        </p:nvSpPr>
        <p:spPr>
          <a:xfrm>
            <a:off x="5580884" y="2678848"/>
            <a:ext cx="5320254" cy="3633118"/>
          </a:xfrm>
        </p:spPr>
        <p:txBody>
          <a:bodyPr vert="horz" lIns="91440" tIns="45720" rIns="91440" bIns="45720" rtlCol="0" anchor="ctr">
            <a:normAutofit/>
          </a:bodyPr>
          <a:lstStyle/>
          <a:p>
            <a:pPr algn="just">
              <a:lnSpc>
                <a:spcPct val="100000"/>
              </a:lnSpc>
            </a:pPr>
            <a:r>
              <a:rPr lang="en-US" sz="2000" dirty="0">
                <a:ea typeface="+mn-lt"/>
                <a:cs typeface="+mn-lt"/>
              </a:rPr>
              <a:t> Employ machine learning to </a:t>
            </a:r>
            <a:r>
              <a:rPr lang="en-US" sz="2000" b="1" dirty="0">
                <a:ea typeface="+mn-lt"/>
                <a:cs typeface="+mn-lt"/>
              </a:rPr>
              <a:t>segment patient population</a:t>
            </a:r>
            <a:r>
              <a:rPr lang="en-US" sz="2000" dirty="0">
                <a:ea typeface="+mn-lt"/>
                <a:cs typeface="+mn-lt"/>
              </a:rPr>
              <a:t> based on demographics, health conditions, and healthcare utilization.</a:t>
            </a:r>
            <a:endParaRPr lang="en-US" sz="2000" dirty="0"/>
          </a:p>
          <a:p>
            <a:pPr algn="just">
              <a:lnSpc>
                <a:spcPct val="100000"/>
              </a:lnSpc>
            </a:pPr>
            <a:r>
              <a:rPr lang="en-US" sz="2000" dirty="0">
                <a:ea typeface="+mn-lt"/>
                <a:cs typeface="+mn-lt"/>
              </a:rPr>
              <a:t>The</a:t>
            </a:r>
            <a:r>
              <a:rPr lang="en-US" sz="2000" dirty="0">
                <a:solidFill>
                  <a:srgbClr val="000000"/>
                </a:solidFill>
                <a:ea typeface="+mn-lt"/>
                <a:cs typeface="+mn-lt"/>
              </a:rPr>
              <a:t> insights gained from patient segmentation can inform clinical decisions, such as resource allocation by the HMO, and preventive care planning.</a:t>
            </a:r>
            <a:endParaRPr lang="en-US" dirty="0">
              <a:ea typeface="+mn-lt"/>
              <a:cs typeface="+mn-lt"/>
            </a:endParaRPr>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21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B11C179D-808F-4D23-BAFC-A14C6DCDA7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908137D4-4D0A-4ED1-BFB8-97D4A83359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4378" y="2727729"/>
            <a:ext cx="6057620" cy="4130271"/>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CC260F1-CD9A-42C9-8ED4-1C61328D8F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931393-0274-3E99-0645-52EDF1562FA4}"/>
              </a:ext>
            </a:extLst>
          </p:cNvPr>
          <p:cNvSpPr>
            <a:spLocks noGrp="1"/>
          </p:cNvSpPr>
          <p:nvPr>
            <p:ph type="title"/>
          </p:nvPr>
        </p:nvSpPr>
        <p:spPr>
          <a:xfrm>
            <a:off x="761801" y="858982"/>
            <a:ext cx="9967409" cy="1515728"/>
          </a:xfrm>
        </p:spPr>
        <p:txBody>
          <a:bodyPr>
            <a:normAutofit/>
          </a:bodyPr>
          <a:lstStyle/>
          <a:p>
            <a:r>
              <a:rPr lang="en-US">
                <a:ea typeface="+mj-lt"/>
                <a:cs typeface="+mj-lt"/>
              </a:rPr>
              <a:t>Predictive Modeling for Health Risks</a:t>
            </a:r>
            <a:endParaRPr lang="en-US"/>
          </a:p>
        </p:txBody>
      </p:sp>
      <p:sp>
        <p:nvSpPr>
          <p:cNvPr id="3" name="Content Placeholder 2">
            <a:extLst>
              <a:ext uri="{FF2B5EF4-FFF2-40B4-BE49-F238E27FC236}">
                <a16:creationId xmlns:a16="http://schemas.microsoft.com/office/drawing/2014/main" id="{1A20C96D-03D0-FFAB-BB5C-0869851CC256}"/>
              </a:ext>
            </a:extLst>
          </p:cNvPr>
          <p:cNvSpPr>
            <a:spLocks noGrp="1"/>
          </p:cNvSpPr>
          <p:nvPr>
            <p:ph idx="1"/>
          </p:nvPr>
        </p:nvSpPr>
        <p:spPr>
          <a:xfrm>
            <a:off x="-199" y="2261657"/>
            <a:ext cx="6188682" cy="4512258"/>
          </a:xfrm>
        </p:spPr>
        <p:txBody>
          <a:bodyPr vert="horz" lIns="91440" tIns="45720" rIns="91440" bIns="45720" rtlCol="0" anchor="t">
            <a:normAutofit/>
          </a:bodyPr>
          <a:lstStyle/>
          <a:p>
            <a:r>
              <a:rPr lang="en-US">
                <a:ea typeface="+mn-lt"/>
                <a:cs typeface="+mn-lt"/>
              </a:rPr>
              <a:t>Develop a machine learning model to predict the risk of cardiovascular disease (CVD) for individuals based on various health-related factors.</a:t>
            </a:r>
          </a:p>
          <a:p>
            <a:r>
              <a:rPr lang="en-US">
                <a:ea typeface="+mn-lt"/>
                <a:cs typeface="+mn-lt"/>
              </a:rPr>
              <a:t>This example illustrates how machine learning can be applied to proactively identify health risks, allowing for early intervention and personalized healthcare strategies to mitigate the risk of specific diseases</a:t>
            </a:r>
            <a:endParaRPr lang="en-US"/>
          </a:p>
        </p:txBody>
      </p:sp>
      <p:pic>
        <p:nvPicPr>
          <p:cNvPr id="7" name="Graphic 6" descr="Heart Organ">
            <a:extLst>
              <a:ext uri="{FF2B5EF4-FFF2-40B4-BE49-F238E27FC236}">
                <a16:creationId xmlns:a16="http://schemas.microsoft.com/office/drawing/2014/main" id="{6269DE93-B8CA-BDEC-2DA0-D44863B4D0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242429" y="3020916"/>
            <a:ext cx="3219163" cy="3219163"/>
          </a:xfrm>
          <a:prstGeom prst="rect">
            <a:avLst/>
          </a:prstGeom>
        </p:spPr>
      </p:pic>
      <p:cxnSp>
        <p:nvCxnSpPr>
          <p:cNvPr id="16" name="Straight Connector 15">
            <a:extLst>
              <a:ext uri="{FF2B5EF4-FFF2-40B4-BE49-F238E27FC236}">
                <a16:creationId xmlns:a16="http://schemas.microsoft.com/office/drawing/2014/main" id="{61FF92BA-874E-408A-BFAD-416A7FFE597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396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financial graph">
            <a:extLst>
              <a:ext uri="{FF2B5EF4-FFF2-40B4-BE49-F238E27FC236}">
                <a16:creationId xmlns:a16="http://schemas.microsoft.com/office/drawing/2014/main" id="{E8EB20C0-3E51-0733-5629-E2745E56875A}"/>
              </a:ext>
            </a:extLst>
          </p:cNvPr>
          <p:cNvPicPr>
            <a:picLocks noChangeAspect="1"/>
          </p:cNvPicPr>
          <p:nvPr/>
        </p:nvPicPr>
        <p:blipFill rotWithShape="1">
          <a:blip r:embed="rId2"/>
          <a:srcRect l="39381" r="20872" b="-2"/>
          <a:stretch/>
        </p:blipFill>
        <p:spPr>
          <a:xfrm>
            <a:off x="20" y="-2"/>
            <a:ext cx="484584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4750" y="-2"/>
            <a:ext cx="7347249" cy="3239337"/>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51C7EA-D228-1342-CA7F-41003C53604B}"/>
              </a:ext>
            </a:extLst>
          </p:cNvPr>
          <p:cNvSpPr>
            <a:spLocks noGrp="1"/>
          </p:cNvSpPr>
          <p:nvPr>
            <p:ph type="title"/>
          </p:nvPr>
        </p:nvSpPr>
        <p:spPr>
          <a:xfrm>
            <a:off x="5606552" y="858982"/>
            <a:ext cx="4369757" cy="2129878"/>
          </a:xfrm>
        </p:spPr>
        <p:txBody>
          <a:bodyPr>
            <a:normAutofit/>
          </a:bodyPr>
          <a:lstStyle/>
          <a:p>
            <a:r>
              <a:rPr lang="en-US" dirty="0">
                <a:ea typeface="+mj-lt"/>
                <a:cs typeface="+mj-lt"/>
              </a:rPr>
              <a:t>Monitoring surveillance footage</a:t>
            </a:r>
            <a:endParaRPr lang="en-US" dirty="0"/>
          </a:p>
        </p:txBody>
      </p:sp>
      <p:sp>
        <p:nvSpPr>
          <p:cNvPr id="3" name="Content Placeholder 2">
            <a:extLst>
              <a:ext uri="{FF2B5EF4-FFF2-40B4-BE49-F238E27FC236}">
                <a16:creationId xmlns:a16="http://schemas.microsoft.com/office/drawing/2014/main" id="{88F02424-617F-11FE-DDB8-9584F2F3B2A1}"/>
              </a:ext>
            </a:extLst>
          </p:cNvPr>
          <p:cNvSpPr>
            <a:spLocks noGrp="1"/>
          </p:cNvSpPr>
          <p:nvPr>
            <p:ph idx="1"/>
          </p:nvPr>
        </p:nvSpPr>
        <p:spPr>
          <a:xfrm>
            <a:off x="5606552" y="3467499"/>
            <a:ext cx="5012796" cy="2544416"/>
          </a:xfrm>
        </p:spPr>
        <p:txBody>
          <a:bodyPr vert="horz" lIns="91440" tIns="45720" rIns="91440" bIns="45720" rtlCol="0">
            <a:normAutofit/>
          </a:bodyPr>
          <a:lstStyle/>
          <a:p>
            <a:pPr>
              <a:lnSpc>
                <a:spcPct val="100000"/>
              </a:lnSpc>
            </a:pPr>
            <a:r>
              <a:rPr lang="en-US" sz="1500">
                <a:ea typeface="+mn-lt"/>
                <a:cs typeface="+mn-lt"/>
              </a:rPr>
              <a:t>Machine learning and artificial intelligence play a crucial role in fire detection by analyzing patterns in sensor data to swiftly identify potential fire hazards. These technologies enable predictive modeling to anticipate fire outbreaks based on historical data, enhancing early warning systems. Additionally, ML/AI algorithms can automate the process of monitoring surveillance footage or satellite imagery for signs of smoke or heat anomalies, allowing for rapid response and mitigation measures</a:t>
            </a:r>
            <a:endParaRPr lang="en-US" sz="1500"/>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329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603A6265-E10C-4B85-9C20-E75FCAF9CC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B12FBA-C3D8-D0B3-15F1-70377FFBFE03}"/>
              </a:ext>
            </a:extLst>
          </p:cNvPr>
          <p:cNvSpPr>
            <a:spLocks noGrp="1"/>
          </p:cNvSpPr>
          <p:nvPr>
            <p:ph type="title"/>
          </p:nvPr>
        </p:nvSpPr>
        <p:spPr>
          <a:xfrm>
            <a:off x="761801" y="296712"/>
            <a:ext cx="9906199" cy="1157242"/>
          </a:xfrm>
        </p:spPr>
        <p:txBody>
          <a:bodyPr>
            <a:normAutofit/>
          </a:bodyPr>
          <a:lstStyle/>
          <a:p>
            <a:pPr algn="ctr"/>
            <a:r>
              <a:rPr lang="en-US" dirty="0">
                <a:ea typeface="+mj-lt"/>
                <a:cs typeface="+mj-lt"/>
              </a:rPr>
              <a:t>Automated Prior Authorization Review</a:t>
            </a:r>
            <a:endParaRPr lang="en-US"/>
          </a:p>
        </p:txBody>
      </p:sp>
      <p:cxnSp>
        <p:nvCxnSpPr>
          <p:cNvPr id="22" name="Straight Connector 21">
            <a:extLst>
              <a:ext uri="{FF2B5EF4-FFF2-40B4-BE49-F238E27FC236}">
                <a16:creationId xmlns:a16="http://schemas.microsoft.com/office/drawing/2014/main" id="{61FF92BA-874E-408A-BFAD-416A7FFE597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3" name="Content Placeholder 2">
            <a:extLst>
              <a:ext uri="{FF2B5EF4-FFF2-40B4-BE49-F238E27FC236}">
                <a16:creationId xmlns:a16="http://schemas.microsoft.com/office/drawing/2014/main" id="{DF2CA4F5-D7F2-22B2-0DA3-493425F88D33}"/>
              </a:ext>
            </a:extLst>
          </p:cNvPr>
          <p:cNvGraphicFramePr>
            <a:graphicFrameLocks noGrp="1"/>
          </p:cNvGraphicFramePr>
          <p:nvPr>
            <p:ph idx="1"/>
            <p:extLst>
              <p:ext uri="{D42A27DB-BD31-4B8C-83A1-F6EECF244321}">
                <p14:modId xmlns:p14="http://schemas.microsoft.com/office/powerpoint/2010/main" val="887955704"/>
              </p:ext>
            </p:extLst>
          </p:nvPr>
        </p:nvGraphicFramePr>
        <p:xfrm>
          <a:off x="416943" y="1642241"/>
          <a:ext cx="11257471" cy="5390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1732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5E1AF1-DD24-8422-4F23-58E120FC372E}"/>
              </a:ext>
            </a:extLst>
          </p:cNvPr>
          <p:cNvSpPr>
            <a:spLocks noGrp="1"/>
          </p:cNvSpPr>
          <p:nvPr>
            <p:ph type="title"/>
          </p:nvPr>
        </p:nvSpPr>
        <p:spPr>
          <a:xfrm>
            <a:off x="6788582" y="858983"/>
            <a:ext cx="3968783" cy="2021378"/>
          </a:xfrm>
        </p:spPr>
        <p:txBody>
          <a:bodyPr>
            <a:normAutofit/>
          </a:bodyPr>
          <a:lstStyle/>
          <a:p>
            <a:pPr>
              <a:lnSpc>
                <a:spcPct val="90000"/>
              </a:lnSpc>
            </a:pPr>
            <a:r>
              <a:rPr lang="en-US">
                <a:ea typeface="+mj-lt"/>
                <a:cs typeface="+mj-lt"/>
              </a:rPr>
              <a:t>ML/AI powers language transformers</a:t>
            </a:r>
            <a:endParaRPr lang="en-US"/>
          </a:p>
        </p:txBody>
      </p:sp>
      <p:pic>
        <p:nvPicPr>
          <p:cNvPr id="5" name="Picture 4" descr="Computer script on a screen">
            <a:extLst>
              <a:ext uri="{FF2B5EF4-FFF2-40B4-BE49-F238E27FC236}">
                <a16:creationId xmlns:a16="http://schemas.microsoft.com/office/drawing/2014/main" id="{6E93708E-19CB-102C-448D-EB87764119E3}"/>
              </a:ext>
            </a:extLst>
          </p:cNvPr>
          <p:cNvPicPr>
            <a:picLocks noChangeAspect="1"/>
          </p:cNvPicPr>
          <p:nvPr/>
        </p:nvPicPr>
        <p:blipFill rotWithShape="1">
          <a:blip r:embed="rId2"/>
          <a:srcRect l="531" r="37511" b="-4"/>
          <a:stretch/>
        </p:blipFill>
        <p:spPr>
          <a:xfrm>
            <a:off x="-1" y="-2"/>
            <a:ext cx="6374929" cy="6858002"/>
          </a:xfrm>
          <a:prstGeom prst="rect">
            <a:avLst/>
          </a:prstGeom>
        </p:spPr>
      </p:pic>
      <p:sp>
        <p:nvSpPr>
          <p:cNvPr id="3" name="Content Placeholder 2">
            <a:extLst>
              <a:ext uri="{FF2B5EF4-FFF2-40B4-BE49-F238E27FC236}">
                <a16:creationId xmlns:a16="http://schemas.microsoft.com/office/drawing/2014/main" id="{DEFD9079-EB72-9990-886B-B441B298A734}"/>
              </a:ext>
            </a:extLst>
          </p:cNvPr>
          <p:cNvSpPr>
            <a:spLocks noGrp="1"/>
          </p:cNvSpPr>
          <p:nvPr>
            <p:ph idx="1"/>
          </p:nvPr>
        </p:nvSpPr>
        <p:spPr>
          <a:xfrm>
            <a:off x="6788582" y="3282696"/>
            <a:ext cx="3968783" cy="2957383"/>
          </a:xfrm>
        </p:spPr>
        <p:txBody>
          <a:bodyPr vert="horz" lIns="91440" tIns="45720" rIns="91440" bIns="45720" rtlCol="0" anchor="ctr">
            <a:normAutofit/>
          </a:bodyPr>
          <a:lstStyle/>
          <a:p>
            <a:pPr>
              <a:lnSpc>
                <a:spcPct val="100000"/>
              </a:lnSpc>
            </a:pPr>
            <a:r>
              <a:rPr lang="en-US" sz="1700"/>
              <a:t/>
            </a:r>
            <a:br>
              <a:rPr lang="en-US" sz="1700"/>
            </a:br>
            <a:r>
              <a:rPr lang="en-US" sz="1700">
                <a:ea typeface="+mn-lt"/>
                <a:cs typeface="+mn-lt"/>
              </a:rPr>
              <a:t>ML/AI powers language transformers by training models to understand and generate human-like text efficiently. These transformers, such as GPT, excel in tasks like translation, summarization, and text generation, enabling diverse applications from chatbots to content creation.</a:t>
            </a:r>
            <a:endParaRPr lang="en-US" sz="1700"/>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3153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can of a human brain in a neurology clinic">
            <a:extLst>
              <a:ext uri="{FF2B5EF4-FFF2-40B4-BE49-F238E27FC236}">
                <a16:creationId xmlns:a16="http://schemas.microsoft.com/office/drawing/2014/main" id="{E5419AAE-5A46-68D7-9577-964B89F721B6}"/>
              </a:ext>
            </a:extLst>
          </p:cNvPr>
          <p:cNvPicPr>
            <a:picLocks noChangeAspect="1"/>
          </p:cNvPicPr>
          <p:nvPr/>
        </p:nvPicPr>
        <p:blipFill rotWithShape="1">
          <a:blip r:embed="rId2"/>
          <a:srcRect l="47004" r="3" b="3"/>
          <a:stretch/>
        </p:blipFill>
        <p:spPr>
          <a:xfrm>
            <a:off x="20" y="-2"/>
            <a:ext cx="484584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4750" y="-2"/>
            <a:ext cx="7347249" cy="3239337"/>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2C754E-4674-8EC4-CBA0-C9145AC56F09}"/>
              </a:ext>
            </a:extLst>
          </p:cNvPr>
          <p:cNvSpPr>
            <a:spLocks noGrp="1"/>
          </p:cNvSpPr>
          <p:nvPr>
            <p:ph type="title"/>
          </p:nvPr>
        </p:nvSpPr>
        <p:spPr>
          <a:xfrm>
            <a:off x="5606552" y="858982"/>
            <a:ext cx="5591832" cy="2129878"/>
          </a:xfrm>
        </p:spPr>
        <p:txBody>
          <a:bodyPr>
            <a:normAutofit/>
          </a:bodyPr>
          <a:lstStyle/>
          <a:p>
            <a:r>
              <a:rPr lang="en-US" dirty="0">
                <a:ea typeface="+mj-lt"/>
                <a:cs typeface="+mj-lt"/>
              </a:rPr>
              <a:t>Automated diagnosis</a:t>
            </a:r>
            <a:endParaRPr lang="en-US" dirty="0"/>
          </a:p>
        </p:txBody>
      </p:sp>
      <p:sp>
        <p:nvSpPr>
          <p:cNvPr id="3" name="Content Placeholder 2">
            <a:extLst>
              <a:ext uri="{FF2B5EF4-FFF2-40B4-BE49-F238E27FC236}">
                <a16:creationId xmlns:a16="http://schemas.microsoft.com/office/drawing/2014/main" id="{4E767302-BD6F-8FA8-9774-1644C6C84F9A}"/>
              </a:ext>
            </a:extLst>
          </p:cNvPr>
          <p:cNvSpPr>
            <a:spLocks noGrp="1"/>
          </p:cNvSpPr>
          <p:nvPr>
            <p:ph idx="1"/>
          </p:nvPr>
        </p:nvSpPr>
        <p:spPr>
          <a:xfrm>
            <a:off x="5606552" y="3438745"/>
            <a:ext cx="5918569" cy="3133886"/>
          </a:xfrm>
        </p:spPr>
        <p:txBody>
          <a:bodyPr vert="horz" lIns="91440" tIns="45720" rIns="91440" bIns="45720" rtlCol="0" anchor="t">
            <a:noAutofit/>
          </a:bodyPr>
          <a:lstStyle/>
          <a:p>
            <a:pPr algn="just">
              <a:lnSpc>
                <a:spcPct val="100000"/>
              </a:lnSpc>
            </a:pPr>
            <a:r>
              <a:rPr lang="en-US" sz="2000" dirty="0">
                <a:ea typeface="+mn-lt"/>
                <a:cs typeface="+mn-lt"/>
              </a:rPr>
              <a:t>ML algorithms can analyze medical images, such as X-rays, CT scans, and MRIs, to identify abnormalities and potential diagnoses. </a:t>
            </a:r>
            <a:endParaRPr lang="en-US" sz="2000"/>
          </a:p>
          <a:p>
            <a:pPr algn="just">
              <a:lnSpc>
                <a:spcPct val="100000"/>
              </a:lnSpc>
            </a:pPr>
            <a:endParaRPr lang="en-US" sz="2000" dirty="0">
              <a:ea typeface="+mn-lt"/>
              <a:cs typeface="+mn-lt"/>
            </a:endParaRPr>
          </a:p>
          <a:p>
            <a:pPr algn="just">
              <a:lnSpc>
                <a:spcPct val="100000"/>
              </a:lnSpc>
            </a:pPr>
            <a:r>
              <a:rPr lang="en-US" sz="2000" dirty="0">
                <a:ea typeface="+mn-lt"/>
                <a:cs typeface="+mn-lt"/>
              </a:rPr>
              <a:t>This technology is particularly useful in areas like radiology, dermatology, and ophthalmology, where visual inspection of images is crucial.</a:t>
            </a:r>
            <a:endParaRPr lang="en-US" sz="2000"/>
          </a:p>
          <a:p>
            <a:pPr>
              <a:lnSpc>
                <a:spcPct val="100000"/>
              </a:lnSpc>
            </a:pPr>
            <a:endParaRPr lang="en-US" sz="1900"/>
          </a:p>
          <a:p>
            <a:pPr>
              <a:lnSpc>
                <a:spcPct val="100000"/>
              </a:lnSpc>
            </a:pPr>
            <a:endParaRPr lang="en-US" sz="1900"/>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858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FB66B5-0DCE-404D-B0A0-E1E48E7BBF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78235"/>
            <a:ext cx="5346796" cy="4579763"/>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financial graph">
            <a:extLst>
              <a:ext uri="{FF2B5EF4-FFF2-40B4-BE49-F238E27FC236}">
                <a16:creationId xmlns:a16="http://schemas.microsoft.com/office/drawing/2014/main" id="{C81191E6-64A9-DAB3-F9A4-1558C9F83A3A}"/>
              </a:ext>
            </a:extLst>
          </p:cNvPr>
          <p:cNvPicPr>
            <a:picLocks noChangeAspect="1"/>
          </p:cNvPicPr>
          <p:nvPr/>
        </p:nvPicPr>
        <p:blipFill rotWithShape="1">
          <a:blip r:embed="rId2"/>
          <a:srcRect l="26369" r="7869" b="5"/>
          <a:stretch/>
        </p:blipFill>
        <p:spPr>
          <a:xfrm>
            <a:off x="20" y="2284809"/>
            <a:ext cx="5346777" cy="4573191"/>
          </a:xfrm>
          <a:prstGeom prst="rect">
            <a:avLst/>
          </a:prstGeom>
        </p:spPr>
      </p:pic>
      <p:sp useBgFill="1">
        <p:nvSpPr>
          <p:cNvPr id="13" name="Rectangle 12">
            <a:extLst>
              <a:ext uri="{FF2B5EF4-FFF2-40B4-BE49-F238E27FC236}">
                <a16:creationId xmlns:a16="http://schemas.microsoft.com/office/drawing/2014/main" id="{E335820B-3A29-42C5-AA8D-10ECA43CD9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480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DCF4A8C-7E91-3565-4406-827563B8B761}"/>
              </a:ext>
            </a:extLst>
          </p:cNvPr>
          <p:cNvSpPr>
            <a:spLocks noGrp="1"/>
          </p:cNvSpPr>
          <p:nvPr>
            <p:ph type="title"/>
          </p:nvPr>
        </p:nvSpPr>
        <p:spPr>
          <a:xfrm>
            <a:off x="761801" y="858983"/>
            <a:ext cx="9906799" cy="1161594"/>
          </a:xfrm>
        </p:spPr>
        <p:txBody>
          <a:bodyPr>
            <a:normAutofit/>
          </a:bodyPr>
          <a:lstStyle/>
          <a:p>
            <a:r>
              <a:rPr lang="en-US" sz="4100">
                <a:ea typeface="+mj-lt"/>
                <a:cs typeface="+mj-lt"/>
              </a:rPr>
              <a:t>Fraud Detection and Claims Management</a:t>
            </a:r>
            <a:endParaRPr lang="en-US" sz="4100"/>
          </a:p>
        </p:txBody>
      </p:sp>
      <p:sp>
        <p:nvSpPr>
          <p:cNvPr id="3" name="Content Placeholder 2">
            <a:extLst>
              <a:ext uri="{FF2B5EF4-FFF2-40B4-BE49-F238E27FC236}">
                <a16:creationId xmlns:a16="http://schemas.microsoft.com/office/drawing/2014/main" id="{0FF76317-C9D3-924C-8862-5CF31EE658E7}"/>
              </a:ext>
            </a:extLst>
          </p:cNvPr>
          <p:cNvSpPr>
            <a:spLocks noGrp="1"/>
          </p:cNvSpPr>
          <p:nvPr>
            <p:ph idx="1"/>
          </p:nvPr>
        </p:nvSpPr>
        <p:spPr>
          <a:xfrm>
            <a:off x="5797512" y="2638498"/>
            <a:ext cx="5111222" cy="3601581"/>
          </a:xfrm>
        </p:spPr>
        <p:txBody>
          <a:bodyPr vert="horz" lIns="91440" tIns="45720" rIns="91440" bIns="45720" rtlCol="0" anchor="ctr">
            <a:normAutofit fontScale="92500"/>
          </a:bodyPr>
          <a:lstStyle/>
          <a:p>
            <a:pPr>
              <a:lnSpc>
                <a:spcPct val="100000"/>
              </a:lnSpc>
            </a:pPr>
            <a:r>
              <a:rPr lang="en-US" sz="2000" dirty="0">
                <a:ea typeface="+mn-lt"/>
                <a:cs typeface="+mn-lt"/>
              </a:rPr>
              <a:t>AI and ML can detect fraudulent activities and discrepancies in claims data, protecting HMOs' resources and ensuring that healthcare funds are used appropriately.</a:t>
            </a:r>
          </a:p>
          <a:p>
            <a:pPr>
              <a:lnSpc>
                <a:spcPct val="100000"/>
              </a:lnSpc>
            </a:pPr>
            <a:r>
              <a:rPr lang="en-US" sz="2000" b="1" dirty="0">
                <a:ea typeface="+mn-lt"/>
                <a:cs typeface="+mn-lt"/>
              </a:rPr>
              <a:t>Unusual Billing Patterns</a:t>
            </a:r>
            <a:r>
              <a:rPr lang="en-US" sz="2000" dirty="0">
                <a:ea typeface="+mn-lt"/>
                <a:cs typeface="+mn-lt"/>
              </a:rPr>
              <a:t>: Frequency and types of procedures billed by providers.</a:t>
            </a:r>
            <a:endParaRPr lang="en-US" sz="2000" dirty="0"/>
          </a:p>
          <a:p>
            <a:pPr>
              <a:lnSpc>
                <a:spcPct val="100000"/>
              </a:lnSpc>
            </a:pPr>
            <a:r>
              <a:rPr lang="en-US" sz="2000" b="1" dirty="0">
                <a:ea typeface="+mn-lt"/>
                <a:cs typeface="+mn-lt"/>
              </a:rPr>
              <a:t>Provider Behavior</a:t>
            </a:r>
            <a:r>
              <a:rPr lang="en-US" sz="2000" dirty="0">
                <a:ea typeface="+mn-lt"/>
                <a:cs typeface="+mn-lt"/>
              </a:rPr>
              <a:t>: Deviations from normal billing practices for a specific provider.</a:t>
            </a:r>
            <a:endParaRPr lang="en-US" sz="2000" dirty="0"/>
          </a:p>
          <a:p>
            <a:pPr>
              <a:lnSpc>
                <a:spcPct val="100000"/>
              </a:lnSpc>
            </a:pPr>
            <a:r>
              <a:rPr lang="en-US" sz="2000" b="1" dirty="0">
                <a:ea typeface="+mn-lt"/>
                <a:cs typeface="+mn-lt"/>
              </a:rPr>
              <a:t>Patient History</a:t>
            </a:r>
            <a:r>
              <a:rPr lang="en-US" sz="2000" dirty="0">
                <a:ea typeface="+mn-lt"/>
                <a:cs typeface="+mn-lt"/>
              </a:rPr>
              <a:t>: Unusual patterns in patient claims, such as sudden spikes in utilization.</a:t>
            </a:r>
            <a:endParaRPr lang="en-US" sz="2000" dirty="0"/>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108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10C92917-A828-4B36-95DE-11CA4F9C23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335820B-3A29-42C5-AA8D-10ECA43CD9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80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BE5A6A-747A-B2C1-3AF5-8887A60C86AE}"/>
              </a:ext>
            </a:extLst>
          </p:cNvPr>
          <p:cNvSpPr>
            <a:spLocks noGrp="1"/>
          </p:cNvSpPr>
          <p:nvPr>
            <p:ph type="title"/>
          </p:nvPr>
        </p:nvSpPr>
        <p:spPr>
          <a:xfrm>
            <a:off x="761801" y="858983"/>
            <a:ext cx="9906799" cy="1161594"/>
          </a:xfrm>
        </p:spPr>
        <p:txBody>
          <a:bodyPr>
            <a:normAutofit/>
          </a:bodyPr>
          <a:lstStyle/>
          <a:p>
            <a:pPr>
              <a:lnSpc>
                <a:spcPct val="90000"/>
              </a:lnSpc>
            </a:pPr>
            <a:r>
              <a:rPr lang="en-US" sz="3700">
                <a:ea typeface="+mj-lt"/>
                <a:cs typeface="+mj-lt"/>
              </a:rPr>
              <a:t>AI-Driven Kidney Health Monitoring and Prevention</a:t>
            </a:r>
            <a:endParaRPr lang="en-US" sz="3700"/>
          </a:p>
        </p:txBody>
      </p:sp>
      <p:pic>
        <p:nvPicPr>
          <p:cNvPr id="7" name="Graphic 6" descr="Wireless">
            <a:extLst>
              <a:ext uri="{FF2B5EF4-FFF2-40B4-BE49-F238E27FC236}">
                <a16:creationId xmlns:a16="http://schemas.microsoft.com/office/drawing/2014/main" id="{F63C97CE-A60C-7064-8F5D-485E520423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525182" y="2571501"/>
            <a:ext cx="3427516" cy="3427516"/>
          </a:xfrm>
          <a:prstGeom prst="rect">
            <a:avLst/>
          </a:prstGeom>
        </p:spPr>
      </p:pic>
      <p:sp>
        <p:nvSpPr>
          <p:cNvPr id="3" name="Content Placeholder 2">
            <a:extLst>
              <a:ext uri="{FF2B5EF4-FFF2-40B4-BE49-F238E27FC236}">
                <a16:creationId xmlns:a16="http://schemas.microsoft.com/office/drawing/2014/main" id="{D6F0F541-3A2A-6282-12AC-EA5FBE4B5719}"/>
              </a:ext>
            </a:extLst>
          </p:cNvPr>
          <p:cNvSpPr>
            <a:spLocks noGrp="1"/>
          </p:cNvSpPr>
          <p:nvPr>
            <p:ph idx="1"/>
          </p:nvPr>
        </p:nvSpPr>
        <p:spPr>
          <a:xfrm>
            <a:off x="6649081" y="2638498"/>
            <a:ext cx="4119258" cy="3601581"/>
          </a:xfrm>
        </p:spPr>
        <p:txBody>
          <a:bodyPr vert="horz" lIns="91440" tIns="45720" rIns="91440" bIns="45720" rtlCol="0" anchor="ctr">
            <a:normAutofit lnSpcReduction="10000"/>
          </a:bodyPr>
          <a:lstStyle/>
          <a:p>
            <a:r>
              <a:rPr lang="en-US">
                <a:ea typeface="+mn-lt"/>
                <a:cs typeface="+mn-lt"/>
              </a:rPr>
              <a:t>IoT Devices and Wearables</a:t>
            </a:r>
            <a:r>
              <a:rPr lang="en-US" dirty="0">
                <a:ea typeface="+mn-lt"/>
                <a:cs typeface="+mn-lt"/>
              </a:rPr>
              <a:t>: Individuals use IoT devices and wearables to monitor key health parameters, including blood pressure, heart rate, hydration levels, and physical activity</a:t>
            </a:r>
          </a:p>
          <a:p>
            <a:r>
              <a:rPr lang="en-US" dirty="0">
                <a:ea typeface="+mn-lt"/>
                <a:cs typeface="+mn-lt"/>
              </a:rPr>
              <a:t>Data Integration: Collected data is integrated into a centralized health monitoring platform.</a:t>
            </a:r>
            <a:endParaRPr lang="en-US" dirty="0"/>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299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robot with a face">
            <a:extLst>
              <a:ext uri="{FF2B5EF4-FFF2-40B4-BE49-F238E27FC236}">
                <a16:creationId xmlns:a16="http://schemas.microsoft.com/office/drawing/2014/main" id="{B3C8DF02-ADA0-6EC4-E32E-3AE484A84A51}"/>
              </a:ext>
            </a:extLst>
          </p:cNvPr>
          <p:cNvPicPr>
            <a:picLocks noChangeAspect="1"/>
          </p:cNvPicPr>
          <p:nvPr/>
        </p:nvPicPr>
        <p:blipFill rotWithShape="1">
          <a:blip r:embed="rId2"/>
          <a:srcRect l="46190" r="4330" b="-9"/>
          <a:stretch/>
        </p:blipFill>
        <p:spPr>
          <a:xfrm>
            <a:off x="20" y="-2"/>
            <a:ext cx="4845848" cy="6858002"/>
          </a:xfrm>
          <a:prstGeom prst="rect">
            <a:avLst/>
          </a:prstGeom>
        </p:spPr>
      </p:pic>
      <p:sp useBgFill="1">
        <p:nvSpPr>
          <p:cNvPr id="17" name="Rectangle 16">
            <a:extLst>
              <a:ext uri="{FF2B5EF4-FFF2-40B4-BE49-F238E27FC236}">
                <a16:creationId xmlns:a16="http://schemas.microsoft.com/office/drawing/2014/main" id="{603A6265-E10C-4B85-9C20-E75FCAF9CC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4750" y="-2"/>
            <a:ext cx="7347249" cy="3239337"/>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03A32C-0E31-1FA8-40F3-FC91040A2C0A}"/>
              </a:ext>
            </a:extLst>
          </p:cNvPr>
          <p:cNvSpPr>
            <a:spLocks noGrp="1"/>
          </p:cNvSpPr>
          <p:nvPr>
            <p:ph type="title"/>
          </p:nvPr>
        </p:nvSpPr>
        <p:spPr>
          <a:xfrm>
            <a:off x="5606552" y="858982"/>
            <a:ext cx="6051907" cy="2129878"/>
          </a:xfrm>
        </p:spPr>
        <p:txBody>
          <a:bodyPr>
            <a:normAutofit/>
          </a:bodyPr>
          <a:lstStyle/>
          <a:p>
            <a:pPr>
              <a:lnSpc>
                <a:spcPct val="90000"/>
              </a:lnSpc>
            </a:pPr>
            <a:r>
              <a:rPr lang="en-US" sz="3700">
                <a:ea typeface="+mj-lt"/>
                <a:cs typeface="+mj-lt"/>
              </a:rPr>
              <a:t>Mental Health Support and Personalized Interventions</a:t>
            </a:r>
            <a:endParaRPr lang="en-US" sz="3700"/>
          </a:p>
        </p:txBody>
      </p:sp>
      <p:sp>
        <p:nvSpPr>
          <p:cNvPr id="3" name="Content Placeholder 2">
            <a:extLst>
              <a:ext uri="{FF2B5EF4-FFF2-40B4-BE49-F238E27FC236}">
                <a16:creationId xmlns:a16="http://schemas.microsoft.com/office/drawing/2014/main" id="{238C6724-9886-91DD-152E-3BB55133FEE5}"/>
              </a:ext>
            </a:extLst>
          </p:cNvPr>
          <p:cNvSpPr>
            <a:spLocks noGrp="1"/>
          </p:cNvSpPr>
          <p:nvPr>
            <p:ph idx="1"/>
          </p:nvPr>
        </p:nvSpPr>
        <p:spPr>
          <a:xfrm>
            <a:off x="5606552" y="3467499"/>
            <a:ext cx="5012796" cy="2544416"/>
          </a:xfrm>
        </p:spPr>
        <p:txBody>
          <a:bodyPr vert="horz" lIns="91440" tIns="45720" rIns="91440" bIns="45720" rtlCol="0">
            <a:normAutofit/>
          </a:bodyPr>
          <a:lstStyle/>
          <a:p>
            <a:pPr>
              <a:lnSpc>
                <a:spcPct val="100000"/>
              </a:lnSpc>
            </a:pPr>
            <a:r>
              <a:rPr lang="en-US" dirty="0">
                <a:ea typeface="+mn-lt"/>
                <a:cs typeface="+mn-lt"/>
              </a:rPr>
              <a:t>AI and ML can provide personalized mental health support and interventions. AI-powered chatbots can offer emotional support, provide cognitive behavioral therapy (CBT) techniques, and connect patients with mental health professionals.</a:t>
            </a:r>
            <a:endParaRPr lang="en-US"/>
          </a:p>
        </p:txBody>
      </p:sp>
      <p:cxnSp>
        <p:nvCxnSpPr>
          <p:cNvPr id="18" name="Straight Connector 17">
            <a:extLst>
              <a:ext uri="{FF2B5EF4-FFF2-40B4-BE49-F238E27FC236}">
                <a16:creationId xmlns:a16="http://schemas.microsoft.com/office/drawing/2014/main" id="{61FF92BA-874E-408A-BFAD-416A7FFE597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001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FB66B5-0DCE-404D-B0A0-E1E48E7BBF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78235"/>
            <a:ext cx="5346796" cy="4579763"/>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screen shot of a device&#10;&#10;Description automatically generated">
            <a:extLst>
              <a:ext uri="{FF2B5EF4-FFF2-40B4-BE49-F238E27FC236}">
                <a16:creationId xmlns:a16="http://schemas.microsoft.com/office/drawing/2014/main" id="{63D5FE48-ABC6-90A5-0D62-DDDFB6F23464}"/>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b="6009"/>
          <a:stretch/>
        </p:blipFill>
        <p:spPr>
          <a:xfrm>
            <a:off x="20" y="2284809"/>
            <a:ext cx="5346777" cy="4573191"/>
          </a:xfrm>
          <a:prstGeom prst="rect">
            <a:avLst/>
          </a:prstGeom>
        </p:spPr>
      </p:pic>
      <p:sp useBgFill="1">
        <p:nvSpPr>
          <p:cNvPr id="14" name="Rectangle 13">
            <a:extLst>
              <a:ext uri="{FF2B5EF4-FFF2-40B4-BE49-F238E27FC236}">
                <a16:creationId xmlns:a16="http://schemas.microsoft.com/office/drawing/2014/main" id="{E335820B-3A29-42C5-AA8D-10ECA43CD9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480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05E6F1-A155-844C-42CB-339C60C1D20A}"/>
              </a:ext>
            </a:extLst>
          </p:cNvPr>
          <p:cNvSpPr>
            <a:spLocks noGrp="1"/>
          </p:cNvSpPr>
          <p:nvPr>
            <p:ph type="title"/>
          </p:nvPr>
        </p:nvSpPr>
        <p:spPr>
          <a:xfrm>
            <a:off x="761801" y="858983"/>
            <a:ext cx="9906799" cy="1161594"/>
          </a:xfrm>
        </p:spPr>
        <p:txBody>
          <a:bodyPr>
            <a:normAutofit/>
          </a:bodyPr>
          <a:lstStyle/>
          <a:p>
            <a:pPr>
              <a:lnSpc>
                <a:spcPct val="90000"/>
              </a:lnSpc>
            </a:pPr>
            <a:r>
              <a:rPr lang="en-US" sz="3700" dirty="0">
                <a:ea typeface="+mj-lt"/>
                <a:cs typeface="+mj-lt"/>
              </a:rPr>
              <a:t>Remote Patient Monitoring</a:t>
            </a:r>
            <a:endParaRPr lang="en-US" sz="3700" dirty="0"/>
          </a:p>
        </p:txBody>
      </p:sp>
      <p:sp>
        <p:nvSpPr>
          <p:cNvPr id="3" name="Content Placeholder 2">
            <a:extLst>
              <a:ext uri="{FF2B5EF4-FFF2-40B4-BE49-F238E27FC236}">
                <a16:creationId xmlns:a16="http://schemas.microsoft.com/office/drawing/2014/main" id="{588764C2-B6B8-DBA1-8B59-34EAA16E3504}"/>
              </a:ext>
            </a:extLst>
          </p:cNvPr>
          <p:cNvSpPr>
            <a:spLocks noGrp="1"/>
          </p:cNvSpPr>
          <p:nvPr>
            <p:ph idx="1"/>
          </p:nvPr>
        </p:nvSpPr>
        <p:spPr>
          <a:xfrm>
            <a:off x="5797512" y="2638498"/>
            <a:ext cx="5111222" cy="3601581"/>
          </a:xfrm>
        </p:spPr>
        <p:txBody>
          <a:bodyPr vert="horz" lIns="91440" tIns="45720" rIns="91440" bIns="45720" rtlCol="0" anchor="ctr">
            <a:normAutofit/>
          </a:bodyPr>
          <a:lstStyle/>
          <a:p>
            <a:r>
              <a:rPr lang="en-US" dirty="0">
                <a:ea typeface="+mn-lt"/>
                <a:cs typeface="+mn-lt"/>
              </a:rPr>
              <a:t>AI and ML can facilitate virtual health consultations and remote patient monitoring. AI-powered systems can analyze patient data, provide real-time feedback, and enable remote consultations with healthcare providers. This can improve access to care, especially for patients in remote or underserved areas.</a:t>
            </a:r>
            <a:endParaRPr lang="en-US" dirty="0"/>
          </a:p>
        </p:txBody>
      </p:sp>
      <p:cxnSp>
        <p:nvCxnSpPr>
          <p:cNvPr id="16" name="Straight Connector 15">
            <a:extLst>
              <a:ext uri="{FF2B5EF4-FFF2-40B4-BE49-F238E27FC236}">
                <a16:creationId xmlns:a16="http://schemas.microsoft.com/office/drawing/2014/main" id="{E58B1629-F209-47B0-BA59-6BD937DBB08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3692F20-757B-A450-7F8E-98533A128FF8}"/>
              </a:ext>
            </a:extLst>
          </p:cNvPr>
          <p:cNvSpPr txBox="1"/>
          <p:nvPr/>
        </p:nvSpPr>
        <p:spPr>
          <a:xfrm>
            <a:off x="2698316" y="6657945"/>
            <a:ext cx="264848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BY-NC-ND</a:t>
            </a:r>
            <a:r>
              <a:rPr lang="en-US" sz="700">
                <a:solidFill>
                  <a:srgbClr val="FFFFFF"/>
                </a:solidFill>
              </a:rPr>
              <a:t>.</a:t>
            </a:r>
          </a:p>
        </p:txBody>
      </p:sp>
    </p:spTree>
    <p:extLst>
      <p:ext uri="{BB962C8B-B14F-4D97-AF65-F5344CB8AC3E}">
        <p14:creationId xmlns:p14="http://schemas.microsoft.com/office/powerpoint/2010/main" val="766555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1051D-02DD-C037-7349-9A4D6B9500E2}"/>
              </a:ext>
            </a:extLst>
          </p:cNvPr>
          <p:cNvSpPr>
            <a:spLocks noGrp="1"/>
          </p:cNvSpPr>
          <p:nvPr>
            <p:ph type="title"/>
          </p:nvPr>
        </p:nvSpPr>
        <p:spPr>
          <a:xfrm>
            <a:off x="6788582" y="858983"/>
            <a:ext cx="3968783" cy="2021378"/>
          </a:xfrm>
        </p:spPr>
        <p:txBody>
          <a:bodyPr>
            <a:normAutofit/>
          </a:bodyPr>
          <a:lstStyle/>
          <a:p>
            <a:r>
              <a:rPr lang="en-US" sz="4800"/>
              <a:t>Content</a:t>
            </a:r>
          </a:p>
        </p:txBody>
      </p:sp>
      <p:pic>
        <p:nvPicPr>
          <p:cNvPr id="5" name="Picture 4" descr="Abstract background of data">
            <a:extLst>
              <a:ext uri="{FF2B5EF4-FFF2-40B4-BE49-F238E27FC236}">
                <a16:creationId xmlns:a16="http://schemas.microsoft.com/office/drawing/2014/main" id="{EC12AA3B-CF4F-614E-D65F-49E16744A28E}"/>
              </a:ext>
            </a:extLst>
          </p:cNvPr>
          <p:cNvPicPr>
            <a:picLocks noChangeAspect="1"/>
          </p:cNvPicPr>
          <p:nvPr/>
        </p:nvPicPr>
        <p:blipFill rotWithShape="1">
          <a:blip r:embed="rId2"/>
          <a:srcRect l="17464" r="30248" b="-2"/>
          <a:stretch/>
        </p:blipFill>
        <p:spPr>
          <a:xfrm>
            <a:off x="-1" y="-2"/>
            <a:ext cx="6374929" cy="6858002"/>
          </a:xfrm>
          <a:prstGeom prst="rect">
            <a:avLst/>
          </a:prstGeom>
        </p:spPr>
      </p:pic>
      <p:sp>
        <p:nvSpPr>
          <p:cNvPr id="3" name="Content Placeholder 2">
            <a:extLst>
              <a:ext uri="{FF2B5EF4-FFF2-40B4-BE49-F238E27FC236}">
                <a16:creationId xmlns:a16="http://schemas.microsoft.com/office/drawing/2014/main" id="{D9467E68-A261-484F-D412-E81BD6DB8285}"/>
              </a:ext>
            </a:extLst>
          </p:cNvPr>
          <p:cNvSpPr>
            <a:spLocks noGrp="1"/>
          </p:cNvSpPr>
          <p:nvPr>
            <p:ph idx="1"/>
          </p:nvPr>
        </p:nvSpPr>
        <p:spPr>
          <a:xfrm>
            <a:off x="6788582" y="2233149"/>
            <a:ext cx="4356971" cy="4006930"/>
          </a:xfrm>
        </p:spPr>
        <p:txBody>
          <a:bodyPr vert="horz" lIns="91440" tIns="45720" rIns="91440" bIns="45720" rtlCol="0" anchor="ctr">
            <a:normAutofit/>
          </a:bodyPr>
          <a:lstStyle/>
          <a:p>
            <a:pPr marL="342900" indent="-342900">
              <a:buChar char="•"/>
            </a:pPr>
            <a:r>
              <a:rPr lang="en-US" dirty="0"/>
              <a:t>Define Machine Learning (ML)</a:t>
            </a:r>
          </a:p>
          <a:p>
            <a:pPr marL="342900" indent="-342900">
              <a:buChar char="•"/>
            </a:pPr>
            <a:r>
              <a:rPr lang="en-US" dirty="0"/>
              <a:t>Insight into ML</a:t>
            </a:r>
          </a:p>
          <a:p>
            <a:pPr marL="342900" indent="-342900">
              <a:buChar char="•"/>
            </a:pPr>
            <a:r>
              <a:rPr lang="en-US" dirty="0"/>
              <a:t>Define Artificial Intelligence</a:t>
            </a:r>
          </a:p>
          <a:p>
            <a:pPr marL="342900" indent="-342900">
              <a:buChar char="•"/>
            </a:pPr>
            <a:r>
              <a:rPr lang="en-US" dirty="0" smtClean="0"/>
              <a:t>Concrete </a:t>
            </a:r>
            <a:r>
              <a:rPr lang="en-US" dirty="0"/>
              <a:t>Examples of</a:t>
            </a:r>
            <a:r>
              <a:rPr lang="en-US" dirty="0">
                <a:ea typeface="+mn-lt"/>
                <a:cs typeface="+mn-lt"/>
              </a:rPr>
              <a:t> how Machine Learning and AI can enhance productivity in the Health Space</a:t>
            </a:r>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434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FBC7A311-F128-40C3-8700-FC010495C2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0" name="Rectangle 19">
            <a:extLst>
              <a:ext uri="{FF2B5EF4-FFF2-40B4-BE49-F238E27FC236}">
                <a16:creationId xmlns:a16="http://schemas.microsoft.com/office/drawing/2014/main" id="{D3894D17-9E6F-4A68-9B40-57BB355B6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1CC260F1-CD9A-42C9-8ED4-1C61328D8F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3" cy="2727729"/>
          </a:xfrm>
          <a:prstGeom prst="rect">
            <a:avLst/>
          </a:prstGeom>
          <a:ln>
            <a:noFill/>
          </a:ln>
          <a:effectLst>
            <a:outerShdw blurRad="596900" dist="330200" dir="714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BA454E-75D2-0C6C-F223-0FF5538A20C1}"/>
              </a:ext>
            </a:extLst>
          </p:cNvPr>
          <p:cNvSpPr>
            <a:spLocks noGrp="1"/>
          </p:cNvSpPr>
          <p:nvPr>
            <p:ph type="title"/>
          </p:nvPr>
        </p:nvSpPr>
        <p:spPr>
          <a:xfrm>
            <a:off x="761802" y="858982"/>
            <a:ext cx="4880046" cy="1515728"/>
          </a:xfrm>
        </p:spPr>
        <p:txBody>
          <a:bodyPr>
            <a:normAutofit/>
          </a:bodyPr>
          <a:lstStyle/>
          <a:p>
            <a:pPr>
              <a:lnSpc>
                <a:spcPct val="90000"/>
              </a:lnSpc>
            </a:pPr>
            <a:r>
              <a:rPr lang="en-US" sz="3400" dirty="0">
                <a:ea typeface="+mj-lt"/>
                <a:cs typeface="+mj-lt"/>
              </a:rPr>
              <a:t>Machine Learning in Drug Selection for Cancer Treatment</a:t>
            </a:r>
            <a:endParaRPr lang="en-US" sz="3400" dirty="0"/>
          </a:p>
        </p:txBody>
      </p:sp>
      <p:sp>
        <p:nvSpPr>
          <p:cNvPr id="3" name="Content Placeholder 2">
            <a:extLst>
              <a:ext uri="{FF2B5EF4-FFF2-40B4-BE49-F238E27FC236}">
                <a16:creationId xmlns:a16="http://schemas.microsoft.com/office/drawing/2014/main" id="{AD788AB6-5F8C-D4AA-B7ED-2389284DCCA4}"/>
              </a:ext>
            </a:extLst>
          </p:cNvPr>
          <p:cNvSpPr>
            <a:spLocks noGrp="1"/>
          </p:cNvSpPr>
          <p:nvPr>
            <p:ph idx="1"/>
          </p:nvPr>
        </p:nvSpPr>
        <p:spPr>
          <a:xfrm>
            <a:off x="761801" y="3233691"/>
            <a:ext cx="10314984" cy="3267053"/>
          </a:xfrm>
        </p:spPr>
        <p:txBody>
          <a:bodyPr vert="horz" lIns="91440" tIns="45720" rIns="91440" bIns="45720" rtlCol="0" anchor="t">
            <a:normAutofit lnSpcReduction="10000"/>
          </a:bodyPr>
          <a:lstStyle/>
          <a:p>
            <a:r>
              <a:rPr lang="en-US" dirty="0">
                <a:ea typeface="+mn-lt"/>
                <a:cs typeface="+mn-lt"/>
              </a:rPr>
              <a:t>Use machine learning to predict the effectiveness of different drugs for cancer treatment based on molecular and genetic information.</a:t>
            </a:r>
          </a:p>
          <a:p>
            <a:r>
              <a:rPr lang="en-US" b="1" dirty="0">
                <a:ea typeface="+mn-lt"/>
                <a:cs typeface="+mn-lt"/>
              </a:rPr>
              <a:t>Personalized Treatment</a:t>
            </a:r>
            <a:r>
              <a:rPr lang="en-US" dirty="0">
                <a:ea typeface="+mn-lt"/>
                <a:cs typeface="+mn-lt"/>
              </a:rPr>
              <a:t>: The machine learning model assists oncologists in selecting drugs that are likely to be effective for individual patients based on their molecular and genetic profiles.</a:t>
            </a:r>
            <a:endParaRPr lang="en-US" dirty="0"/>
          </a:p>
          <a:p>
            <a:r>
              <a:rPr lang="en-US" b="1" dirty="0">
                <a:ea typeface="+mn-lt"/>
                <a:cs typeface="+mn-lt"/>
              </a:rPr>
              <a:t>Improved Drug Selection</a:t>
            </a:r>
            <a:r>
              <a:rPr lang="en-US" dirty="0">
                <a:ea typeface="+mn-lt"/>
                <a:cs typeface="+mn-lt"/>
              </a:rPr>
              <a:t>: Enhances the efficiency of drug selection by considering a wide range of genomic information, leading to more personalized and targeted cancer treatments</a:t>
            </a:r>
            <a:endParaRPr lang="en-US" dirty="0"/>
          </a:p>
        </p:txBody>
      </p:sp>
      <p:pic>
        <p:nvPicPr>
          <p:cNvPr id="4" name="Picture 3" descr="A person lying on a medical machine&#10;&#10;Description automatically generated">
            <a:extLst>
              <a:ext uri="{FF2B5EF4-FFF2-40B4-BE49-F238E27FC236}">
                <a16:creationId xmlns:a16="http://schemas.microsoft.com/office/drawing/2014/main" id="{05846739-073B-0005-2E07-E3C02D0CF1FC}"/>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t="4919" r="-1" b="5887"/>
          <a:stretch/>
        </p:blipFill>
        <p:spPr>
          <a:xfrm>
            <a:off x="6549858" y="10"/>
            <a:ext cx="4594452" cy="2735375"/>
          </a:xfrm>
          <a:prstGeom prst="rect">
            <a:avLst/>
          </a:prstGeom>
          <a:effectLst>
            <a:outerShdw blurRad="254000" dist="190500" dir="5580000" sx="90000" sy="90000" algn="ctr" rotWithShape="0">
              <a:srgbClr val="000000">
                <a:alpha val="25000"/>
              </a:srgbClr>
            </a:outerShdw>
          </a:effectLst>
        </p:spPr>
      </p:pic>
      <p:cxnSp>
        <p:nvCxnSpPr>
          <p:cNvPr id="24" name="Straight Connector 23">
            <a:extLst>
              <a:ext uri="{FF2B5EF4-FFF2-40B4-BE49-F238E27FC236}">
                <a16:creationId xmlns:a16="http://schemas.microsoft.com/office/drawing/2014/main" id="{61FF92BA-874E-408A-BFAD-416A7FFE597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F629285-6D57-9DA0-83DE-EE509B029D8C}"/>
              </a:ext>
            </a:extLst>
          </p:cNvPr>
          <p:cNvSpPr txBox="1"/>
          <p:nvPr/>
        </p:nvSpPr>
        <p:spPr>
          <a:xfrm>
            <a:off x="8675365" y="2535330"/>
            <a:ext cx="2468945"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extLst>
      <p:ext uri="{BB962C8B-B14F-4D97-AF65-F5344CB8AC3E}">
        <p14:creationId xmlns:p14="http://schemas.microsoft.com/office/powerpoint/2010/main" val="77783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FB66B5-0DCE-404D-B0A0-E1E48E7BBF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78235"/>
            <a:ext cx="5346796" cy="4579763"/>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Zigzag indicator line">
            <a:extLst>
              <a:ext uri="{FF2B5EF4-FFF2-40B4-BE49-F238E27FC236}">
                <a16:creationId xmlns:a16="http://schemas.microsoft.com/office/drawing/2014/main" id="{477797EA-92E6-A30C-8EE5-99AD6B369825}"/>
              </a:ext>
            </a:extLst>
          </p:cNvPr>
          <p:cNvPicPr>
            <a:picLocks noChangeAspect="1"/>
          </p:cNvPicPr>
          <p:nvPr/>
        </p:nvPicPr>
        <p:blipFill rotWithShape="1">
          <a:blip r:embed="rId2"/>
          <a:srcRect l="14436" r="7516" b="-13"/>
          <a:stretch/>
        </p:blipFill>
        <p:spPr>
          <a:xfrm>
            <a:off x="20" y="2284809"/>
            <a:ext cx="5346777" cy="4573191"/>
          </a:xfrm>
          <a:prstGeom prst="rect">
            <a:avLst/>
          </a:prstGeom>
        </p:spPr>
      </p:pic>
      <p:sp useBgFill="1">
        <p:nvSpPr>
          <p:cNvPr id="13" name="Rectangle 12">
            <a:extLst>
              <a:ext uri="{FF2B5EF4-FFF2-40B4-BE49-F238E27FC236}">
                <a16:creationId xmlns:a16="http://schemas.microsoft.com/office/drawing/2014/main" id="{E335820B-3A29-42C5-AA8D-10ECA43CD9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480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AE38ED-7B8F-7819-7679-D0246293C6F2}"/>
              </a:ext>
            </a:extLst>
          </p:cNvPr>
          <p:cNvSpPr>
            <a:spLocks noGrp="1"/>
          </p:cNvSpPr>
          <p:nvPr>
            <p:ph type="title"/>
          </p:nvPr>
        </p:nvSpPr>
        <p:spPr>
          <a:xfrm>
            <a:off x="761801" y="858983"/>
            <a:ext cx="9906799" cy="1161594"/>
          </a:xfrm>
        </p:spPr>
        <p:txBody>
          <a:bodyPr>
            <a:normAutofit/>
          </a:bodyPr>
          <a:lstStyle/>
          <a:p>
            <a:pPr>
              <a:lnSpc>
                <a:spcPct val="90000"/>
              </a:lnSpc>
            </a:pPr>
            <a:r>
              <a:rPr lang="en-US" sz="3700" dirty="0">
                <a:ea typeface="+mj-lt"/>
                <a:cs typeface="+mj-lt"/>
              </a:rPr>
              <a:t>Using ML and AI  Identify Potential Flu Outbreaks</a:t>
            </a:r>
          </a:p>
        </p:txBody>
      </p:sp>
      <p:sp>
        <p:nvSpPr>
          <p:cNvPr id="3" name="Content Placeholder 2">
            <a:extLst>
              <a:ext uri="{FF2B5EF4-FFF2-40B4-BE49-F238E27FC236}">
                <a16:creationId xmlns:a16="http://schemas.microsoft.com/office/drawing/2014/main" id="{9812A13D-2525-C8A4-E74D-0F5F1E983E30}"/>
              </a:ext>
            </a:extLst>
          </p:cNvPr>
          <p:cNvSpPr>
            <a:spLocks noGrp="1"/>
          </p:cNvSpPr>
          <p:nvPr>
            <p:ph idx="1"/>
          </p:nvPr>
        </p:nvSpPr>
        <p:spPr>
          <a:xfrm>
            <a:off x="5797512" y="2638498"/>
            <a:ext cx="5111222" cy="3601581"/>
          </a:xfrm>
        </p:spPr>
        <p:txBody>
          <a:bodyPr vert="horz" lIns="91440" tIns="45720" rIns="91440" bIns="45720" rtlCol="0" anchor="ctr">
            <a:normAutofit/>
          </a:bodyPr>
          <a:lstStyle/>
          <a:p>
            <a:pPr algn="just">
              <a:lnSpc>
                <a:spcPct val="100000"/>
              </a:lnSpc>
            </a:pPr>
            <a:r>
              <a:rPr lang="en-US" sz="2000" dirty="0">
                <a:solidFill>
                  <a:srgbClr val="000000"/>
                </a:solidFill>
                <a:ea typeface="+mn-lt"/>
                <a:cs typeface="+mn-lt"/>
              </a:rPr>
              <a:t>By analyzing data from multiple sources, HMOs can get a more comprehensive picture of the flu activity in their area. </a:t>
            </a:r>
            <a:endParaRPr lang="en-US" dirty="0">
              <a:solidFill>
                <a:srgbClr val="000000"/>
              </a:solidFill>
              <a:ea typeface="+mn-lt"/>
              <a:cs typeface="+mn-lt"/>
            </a:endParaRPr>
          </a:p>
          <a:p>
            <a:pPr algn="just">
              <a:lnSpc>
                <a:spcPct val="100000"/>
              </a:lnSpc>
            </a:pPr>
            <a:r>
              <a:rPr lang="en-US" sz="2000" dirty="0">
                <a:solidFill>
                  <a:srgbClr val="000000"/>
                </a:solidFill>
                <a:ea typeface="+mn-lt"/>
                <a:cs typeface="+mn-lt"/>
              </a:rPr>
              <a:t>This information can be used to make informed decisions about resource allocation, such as stockpiling flu vaccines or expanding flu testing clinics</a:t>
            </a:r>
            <a:endParaRPr lang="en-US"/>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977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FB66B5-0DCE-404D-B0A0-E1E48E7BBF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78235"/>
            <a:ext cx="5346796" cy="4579763"/>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White bulbs with a yellow one standing out">
            <a:extLst>
              <a:ext uri="{FF2B5EF4-FFF2-40B4-BE49-F238E27FC236}">
                <a16:creationId xmlns:a16="http://schemas.microsoft.com/office/drawing/2014/main" id="{45645418-ADFC-E29E-EF4D-4C676801E747}"/>
              </a:ext>
            </a:extLst>
          </p:cNvPr>
          <p:cNvPicPr>
            <a:picLocks noChangeAspect="1"/>
          </p:cNvPicPr>
          <p:nvPr/>
        </p:nvPicPr>
        <p:blipFill rotWithShape="1">
          <a:blip r:embed="rId2"/>
          <a:srcRect l="20993" r="1075" b="-10"/>
          <a:stretch/>
        </p:blipFill>
        <p:spPr>
          <a:xfrm>
            <a:off x="20" y="2284809"/>
            <a:ext cx="5346777" cy="4573191"/>
          </a:xfrm>
          <a:prstGeom prst="rect">
            <a:avLst/>
          </a:prstGeom>
        </p:spPr>
      </p:pic>
      <p:sp useBgFill="1">
        <p:nvSpPr>
          <p:cNvPr id="13" name="Rectangle 12">
            <a:extLst>
              <a:ext uri="{FF2B5EF4-FFF2-40B4-BE49-F238E27FC236}">
                <a16:creationId xmlns:a16="http://schemas.microsoft.com/office/drawing/2014/main" id="{E335820B-3A29-42C5-AA8D-10ECA43CD9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480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FDAE298-11FA-6847-AE52-A46EB9DBAB6E}"/>
              </a:ext>
            </a:extLst>
          </p:cNvPr>
          <p:cNvSpPr>
            <a:spLocks noGrp="1"/>
          </p:cNvSpPr>
          <p:nvPr>
            <p:ph type="title"/>
          </p:nvPr>
        </p:nvSpPr>
        <p:spPr>
          <a:xfrm>
            <a:off x="761801" y="858983"/>
            <a:ext cx="9906799" cy="1161594"/>
          </a:xfrm>
        </p:spPr>
        <p:txBody>
          <a:bodyPr>
            <a:normAutofit/>
          </a:bodyPr>
          <a:lstStyle/>
          <a:p>
            <a:pPr>
              <a:lnSpc>
                <a:spcPct val="90000"/>
              </a:lnSpc>
            </a:pPr>
            <a:r>
              <a:rPr lang="en-US" sz="3700" dirty="0">
                <a:ea typeface="+mj-lt"/>
                <a:cs typeface="+mj-lt"/>
              </a:rPr>
              <a:t>Generative AI for Medical Image Synthesis </a:t>
            </a:r>
            <a:endParaRPr lang="en-US" sz="3700" dirty="0"/>
          </a:p>
        </p:txBody>
      </p:sp>
      <p:sp>
        <p:nvSpPr>
          <p:cNvPr id="3" name="Content Placeholder 2">
            <a:extLst>
              <a:ext uri="{FF2B5EF4-FFF2-40B4-BE49-F238E27FC236}">
                <a16:creationId xmlns:a16="http://schemas.microsoft.com/office/drawing/2014/main" id="{0271CE74-7E6E-76CA-E591-5324F45357BA}"/>
              </a:ext>
            </a:extLst>
          </p:cNvPr>
          <p:cNvSpPr>
            <a:spLocks noGrp="1"/>
          </p:cNvSpPr>
          <p:nvPr>
            <p:ph idx="1"/>
          </p:nvPr>
        </p:nvSpPr>
        <p:spPr>
          <a:xfrm>
            <a:off x="5797512" y="2293442"/>
            <a:ext cx="6088882" cy="4564863"/>
          </a:xfrm>
        </p:spPr>
        <p:txBody>
          <a:bodyPr vert="horz" lIns="91440" tIns="45720" rIns="91440" bIns="45720" rtlCol="0" anchor="ctr">
            <a:normAutofit/>
          </a:bodyPr>
          <a:lstStyle/>
          <a:p>
            <a:r>
              <a:rPr lang="en-US" dirty="0">
                <a:ea typeface="+mn-lt"/>
                <a:cs typeface="+mn-lt"/>
              </a:rPr>
              <a:t>In Nigeria, where access to a diverse range of medical images for training machine learning models might be constrained, generative AI can play a crucial role in addressing the scarcity of data.</a:t>
            </a:r>
          </a:p>
          <a:p>
            <a:r>
              <a:rPr lang="en-US" dirty="0">
                <a:ea typeface="+mn-lt"/>
                <a:cs typeface="+mn-lt"/>
              </a:rPr>
              <a:t>In situations where sharing</a:t>
            </a:r>
            <a:r>
              <a:rPr lang="en-US" sz="2000" b="1" dirty="0">
                <a:ea typeface="+mn-lt"/>
                <a:cs typeface="+mn-lt"/>
              </a:rPr>
              <a:t> real patient data is challenging due to privacy concerns</a:t>
            </a:r>
            <a:r>
              <a:rPr lang="en-US" dirty="0">
                <a:ea typeface="+mn-lt"/>
                <a:cs typeface="+mn-lt"/>
              </a:rPr>
              <a:t>, synthetic data  can be shared without compromising patient privacy.</a:t>
            </a:r>
            <a:endParaRPr lang="en-US" dirty="0"/>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820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D284A420-F50C-4C2C-B88E-E6F4EF504B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1" name="Rectangle 90">
            <a:extLst>
              <a:ext uri="{FF2B5EF4-FFF2-40B4-BE49-F238E27FC236}">
                <a16:creationId xmlns:a16="http://schemas.microsoft.com/office/drawing/2014/main" id="{893A6D2E-5228-4998-9E24-EFCCA02467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3" name="Straight Connector 92">
            <a:extLst>
              <a:ext uri="{FF2B5EF4-FFF2-40B4-BE49-F238E27FC236}">
                <a16:creationId xmlns:a16="http://schemas.microsoft.com/office/drawing/2014/main" id="{3ADB48DB-8E25-4F2F-8C02-5B79393725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32BA7E3-7313-49C8-A245-A85BDEB13EB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7" name="Slide Background">
            <a:extLst>
              <a:ext uri="{FF2B5EF4-FFF2-40B4-BE49-F238E27FC236}">
                <a16:creationId xmlns:a16="http://schemas.microsoft.com/office/drawing/2014/main" id="{E9320049-A564-4EA3-9B3C-6026197867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99" name="Rectangle 98">
            <a:extLst>
              <a:ext uri="{FF2B5EF4-FFF2-40B4-BE49-F238E27FC236}">
                <a16:creationId xmlns:a16="http://schemas.microsoft.com/office/drawing/2014/main" id="{48B13CA8-CBEA-4805-955D-CEBE322365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8" cy="3428999"/>
          </a:xfrm>
          <a:prstGeom prst="rect">
            <a:avLst/>
          </a:prstGeom>
          <a:ln>
            <a:noFill/>
          </a:ln>
          <a:effectLst>
            <a:outerShdw blurRad="596900" dist="381000" dir="8820000" sx="90000" sy="90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C626B1-797F-7588-3937-7A0530BF667A}"/>
              </a:ext>
            </a:extLst>
          </p:cNvPr>
          <p:cNvSpPr>
            <a:spLocks noGrp="1"/>
          </p:cNvSpPr>
          <p:nvPr>
            <p:ph type="title"/>
          </p:nvPr>
        </p:nvSpPr>
        <p:spPr>
          <a:xfrm>
            <a:off x="1097280" y="926047"/>
            <a:ext cx="5604805" cy="2226077"/>
          </a:xfrm>
        </p:spPr>
        <p:txBody>
          <a:bodyPr vert="horz" lIns="91440" tIns="45720" rIns="91440" bIns="45720" rtlCol="0" anchor="t">
            <a:normAutofit/>
          </a:bodyPr>
          <a:lstStyle/>
          <a:p>
            <a:r>
              <a:rPr lang="en-US" sz="4800"/>
              <a:t>What is Machine Learning?</a:t>
            </a:r>
          </a:p>
        </p:txBody>
      </p:sp>
      <p:sp>
        <p:nvSpPr>
          <p:cNvPr id="70" name="Text Placeholder 2">
            <a:extLst>
              <a:ext uri="{FF2B5EF4-FFF2-40B4-BE49-F238E27FC236}">
                <a16:creationId xmlns:a16="http://schemas.microsoft.com/office/drawing/2014/main" id="{043E595B-9E0E-7621-21C4-4CE6FC9921A9}"/>
              </a:ext>
            </a:extLst>
          </p:cNvPr>
          <p:cNvSpPr>
            <a:spLocks noGrp="1"/>
          </p:cNvSpPr>
          <p:nvPr>
            <p:ph type="body" idx="1"/>
          </p:nvPr>
        </p:nvSpPr>
        <p:spPr>
          <a:xfrm>
            <a:off x="1097280" y="3850703"/>
            <a:ext cx="5604804" cy="2136581"/>
          </a:xfrm>
        </p:spPr>
        <p:txBody>
          <a:bodyPr vert="horz" lIns="91440" tIns="45720" rIns="91440" bIns="45720" rtlCol="0" anchor="ctr">
            <a:normAutofit/>
          </a:bodyPr>
          <a:lstStyle/>
          <a:p>
            <a:r>
              <a:rPr lang="en-US" dirty="0"/>
              <a:t>Machine learning is the process of giving computers the ability to learn without </a:t>
            </a:r>
            <a:r>
              <a:rPr lang="en-US"/>
              <a:t>being precisely programmed.</a:t>
            </a:r>
          </a:p>
          <a:p>
            <a:endParaRPr lang="en-US"/>
          </a:p>
        </p:txBody>
      </p:sp>
      <p:pic>
        <p:nvPicPr>
          <p:cNvPr id="69" name="Graphic 68" descr="Computer">
            <a:extLst>
              <a:ext uri="{FF2B5EF4-FFF2-40B4-BE49-F238E27FC236}">
                <a16:creationId xmlns:a16="http://schemas.microsoft.com/office/drawing/2014/main" id="{D971021E-0315-C005-52C9-38ECD74635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340255" y="235882"/>
            <a:ext cx="2916242" cy="2916242"/>
          </a:xfrm>
          <a:prstGeom prst="rect">
            <a:avLst/>
          </a:prstGeom>
        </p:spPr>
      </p:pic>
      <p:cxnSp>
        <p:nvCxnSpPr>
          <p:cNvPr id="101" name="Straight Connector 100">
            <a:extLst>
              <a:ext uri="{FF2B5EF4-FFF2-40B4-BE49-F238E27FC236}">
                <a16:creationId xmlns:a16="http://schemas.microsoft.com/office/drawing/2014/main" id="{CBB8E706-25AB-47C0-BE32-62F4BF78456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1684"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white brain with dots and lines&#10;&#10;Description automatically generated">
            <a:extLst>
              <a:ext uri="{FF2B5EF4-FFF2-40B4-BE49-F238E27FC236}">
                <a16:creationId xmlns:a16="http://schemas.microsoft.com/office/drawing/2014/main" id="{8DFABA34-94B7-5EE2-2210-4E07CCF6F4DE}"/>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8141420" y="3705876"/>
            <a:ext cx="3313911" cy="2916242"/>
          </a:xfrm>
          <a:prstGeom prst="rect">
            <a:avLst/>
          </a:prstGeom>
        </p:spPr>
      </p:pic>
      <p:sp>
        <p:nvSpPr>
          <p:cNvPr id="4" name="TextBox 3">
            <a:extLst>
              <a:ext uri="{FF2B5EF4-FFF2-40B4-BE49-F238E27FC236}">
                <a16:creationId xmlns:a16="http://schemas.microsoft.com/office/drawing/2014/main" id="{BC205C7F-12CD-5652-7CBC-D2C4FD9946C3}"/>
              </a:ext>
            </a:extLst>
          </p:cNvPr>
          <p:cNvSpPr txBox="1"/>
          <p:nvPr/>
        </p:nvSpPr>
        <p:spPr>
          <a:xfrm>
            <a:off x="9122641" y="6422063"/>
            <a:ext cx="2332690"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5">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6">
                  <a:extLst>
                    <a:ext uri="{A12FA001-AC4F-418D-AE19-62706E023703}">
                      <ahyp:hlinkClr xmlns:ahyp="http://schemas.microsoft.com/office/drawing/2018/hyperlinkcolor" xmlns="" val="tx"/>
                    </a:ext>
                  </a:extLst>
                </a:hlinkClick>
              </a:rPr>
              <a:t>CC BY</a:t>
            </a:r>
            <a:r>
              <a:rPr lang="en-US" sz="700">
                <a:solidFill>
                  <a:srgbClr val="FFFFFF"/>
                </a:solidFill>
              </a:rPr>
              <a:t>.</a:t>
            </a:r>
          </a:p>
        </p:txBody>
      </p:sp>
    </p:spTree>
    <p:extLst>
      <p:ext uri="{BB962C8B-B14F-4D97-AF65-F5344CB8AC3E}">
        <p14:creationId xmlns:p14="http://schemas.microsoft.com/office/powerpoint/2010/main" val="1090608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92B3FB01-552F-410C-9D51-BCCE5ED63E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int">
            <a:extLst>
              <a:ext uri="{FF2B5EF4-FFF2-40B4-BE49-F238E27FC236}">
                <a16:creationId xmlns:a16="http://schemas.microsoft.com/office/drawing/2014/main" id="{9EEDBAC1-4509-4C46-B23B-6C4D7C640D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21" name="Rectangle 20">
            <a:extLst>
              <a:ext uri="{FF2B5EF4-FFF2-40B4-BE49-F238E27FC236}">
                <a16:creationId xmlns:a16="http://schemas.microsoft.com/office/drawing/2014/main" id="{13A48C6C-3CC4-4EE5-A773-EC1EB7F59C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ln>
            <a:noFill/>
          </a:ln>
          <a:effectLst>
            <a:outerShdw blurRad="596900" dist="330200" dir="882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6096B-9E1A-55E7-B4B1-8F96E1B3654E}"/>
              </a:ext>
            </a:extLst>
          </p:cNvPr>
          <p:cNvSpPr>
            <a:spLocks noGrp="1"/>
          </p:cNvSpPr>
          <p:nvPr>
            <p:ph type="title"/>
          </p:nvPr>
        </p:nvSpPr>
        <p:spPr>
          <a:xfrm>
            <a:off x="6463988" y="2579129"/>
            <a:ext cx="4715218" cy="3433149"/>
          </a:xfrm>
        </p:spPr>
        <p:txBody>
          <a:bodyPr vert="horz" lIns="91440" tIns="45720" rIns="91440" bIns="45720" rtlCol="0" anchor="ctr">
            <a:normAutofit/>
          </a:bodyPr>
          <a:lstStyle/>
          <a:p>
            <a:r>
              <a:rPr lang="en-US" sz="4800"/>
              <a:t>Example of a Machine Learning Model</a:t>
            </a:r>
          </a:p>
        </p:txBody>
      </p:sp>
      <p:sp useBgFill="1">
        <p:nvSpPr>
          <p:cNvPr id="23" name="Rectangle 22">
            <a:extLst>
              <a:ext uri="{FF2B5EF4-FFF2-40B4-BE49-F238E27FC236}">
                <a16:creationId xmlns:a16="http://schemas.microsoft.com/office/drawing/2014/main" id="{F489C2E0-4895-4B72-85EA-7EE9FAFFDC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0" cy="1874237"/>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descr="A diagram of a graph&#10;&#10;Description automatically generated">
            <a:extLst>
              <a:ext uri="{FF2B5EF4-FFF2-40B4-BE49-F238E27FC236}">
                <a16:creationId xmlns:a16="http://schemas.microsoft.com/office/drawing/2014/main" id="{6B528FC8-DA7E-1015-F93E-6061FEA4B634}"/>
              </a:ext>
            </a:extLst>
          </p:cNvPr>
          <p:cNvPicPr>
            <a:picLocks noGrp="1" noChangeAspect="1"/>
          </p:cNvPicPr>
          <p:nvPr>
            <p:ph idx="1"/>
          </p:nvPr>
        </p:nvPicPr>
        <p:blipFill>
          <a:blip r:embed="rId2"/>
          <a:stretch>
            <a:fillRect/>
          </a:stretch>
        </p:blipFill>
        <p:spPr>
          <a:xfrm>
            <a:off x="332480" y="962083"/>
            <a:ext cx="5377978" cy="4988687"/>
          </a:xfrm>
          <a:prstGeom prst="rect">
            <a:avLst/>
          </a:prstGeom>
        </p:spPr>
      </p:pic>
      <p:cxnSp>
        <p:nvCxnSpPr>
          <p:cNvPr id="25" name="Straight Connector 24">
            <a:extLst>
              <a:ext uri="{FF2B5EF4-FFF2-40B4-BE49-F238E27FC236}">
                <a16:creationId xmlns:a16="http://schemas.microsoft.com/office/drawing/2014/main" id="{872DAFA4-5D2E-4391-AD38-B26F579F40C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61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0EE3437F-F2CE-4810-A229-E10FF18D4F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using a laptop sitting on a blue chair">
            <a:extLst>
              <a:ext uri="{FF2B5EF4-FFF2-40B4-BE49-F238E27FC236}">
                <a16:creationId xmlns:a16="http://schemas.microsoft.com/office/drawing/2014/main" id="{853B35A6-B56E-AA73-5F5E-98BD8D5DE732}"/>
              </a:ext>
            </a:extLst>
          </p:cNvPr>
          <p:cNvPicPr>
            <a:picLocks noChangeAspect="1"/>
          </p:cNvPicPr>
          <p:nvPr/>
        </p:nvPicPr>
        <p:blipFill rotWithShape="1">
          <a:blip r:embed="rId2"/>
          <a:srcRect t="9332" r="15" b="15"/>
          <a:stretch/>
        </p:blipFill>
        <p:spPr>
          <a:xfrm>
            <a:off x="20" y="10"/>
            <a:ext cx="6095979" cy="3108949"/>
          </a:xfrm>
          <a:prstGeom prst="rect">
            <a:avLst/>
          </a:prstGeom>
        </p:spPr>
      </p:pic>
      <p:sp useBgFill="1">
        <p:nvSpPr>
          <p:cNvPr id="11" name="Rectangle 10">
            <a:extLst>
              <a:ext uri="{FF2B5EF4-FFF2-40B4-BE49-F238E27FC236}">
                <a16:creationId xmlns:a16="http://schemas.microsoft.com/office/drawing/2014/main" id="{A031F918-6C2A-4C3F-8785-651FF6135C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ln>
            <a:noFill/>
          </a:ln>
          <a:effectLst>
            <a:outerShdw blurRad="635000" dist="254000" dir="72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68188-D77C-3CA0-A7B1-CD8782B0BDDA}"/>
              </a:ext>
            </a:extLst>
          </p:cNvPr>
          <p:cNvSpPr>
            <a:spLocks noGrp="1"/>
          </p:cNvSpPr>
          <p:nvPr>
            <p:ph type="title"/>
          </p:nvPr>
        </p:nvSpPr>
        <p:spPr>
          <a:xfrm>
            <a:off x="6784708" y="858983"/>
            <a:ext cx="4359601" cy="5381096"/>
          </a:xfrm>
        </p:spPr>
        <p:txBody>
          <a:bodyPr anchor="b">
            <a:normAutofit/>
          </a:bodyPr>
          <a:lstStyle/>
          <a:p>
            <a:r>
              <a:rPr lang="en-US"/>
              <a:t>What is Artificial Intelligence ?</a:t>
            </a:r>
          </a:p>
        </p:txBody>
      </p:sp>
      <p:sp>
        <p:nvSpPr>
          <p:cNvPr id="3" name="Content Placeholder 2">
            <a:extLst>
              <a:ext uri="{FF2B5EF4-FFF2-40B4-BE49-F238E27FC236}">
                <a16:creationId xmlns:a16="http://schemas.microsoft.com/office/drawing/2014/main" id="{C77ED111-D44F-6214-9AB5-2B8D98A6E933}"/>
              </a:ext>
            </a:extLst>
          </p:cNvPr>
          <p:cNvSpPr>
            <a:spLocks noGrp="1"/>
          </p:cNvSpPr>
          <p:nvPr>
            <p:ph idx="1"/>
          </p:nvPr>
        </p:nvSpPr>
        <p:spPr>
          <a:xfrm>
            <a:off x="761802" y="3540188"/>
            <a:ext cx="5314179" cy="3237452"/>
          </a:xfrm>
        </p:spPr>
        <p:txBody>
          <a:bodyPr vert="horz" lIns="91440" tIns="45720" rIns="91440" bIns="45720" rtlCol="0" anchor="ctr">
            <a:normAutofit/>
          </a:bodyPr>
          <a:lstStyle/>
          <a:p>
            <a:pPr algn="just"/>
            <a:r>
              <a:rPr lang="en-US" sz="2800" dirty="0">
                <a:ea typeface="+mn-lt"/>
                <a:cs typeface="+mn-lt"/>
              </a:rPr>
              <a:t>The ability of a computer or machine to mimic intelligent human behavior. This includes things like understanding natural language, recognizing objects, and making decisions.</a:t>
            </a: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0786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1102E982-8BE3-4FBA-ADFD-82E7D10B8C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nt">
            <a:extLst>
              <a:ext uri="{FF2B5EF4-FFF2-40B4-BE49-F238E27FC236}">
                <a16:creationId xmlns:a16="http://schemas.microsoft.com/office/drawing/2014/main" id="{7F843252-B159-4DA1-BE13-6EC3EF2109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4F2A6A32-9ADF-4DD4-AEA5-0D1FF0F8B4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49700"/>
          </a:xfrm>
          <a:prstGeom prst="rect">
            <a:avLst/>
          </a:prstGeom>
          <a:ln>
            <a:noFill/>
          </a:ln>
          <a:effectLst>
            <a:outerShdw blurRad="596900" dist="317500" dir="8820000" sx="87000" sy="87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E82F361B-984A-43B6-AFE8-1F14394284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299"/>
            <a:ext cx="12191999" cy="3390300"/>
          </a:xfrm>
          <a:prstGeom prst="rect">
            <a:avLst/>
          </a:prstGeom>
          <a:ln>
            <a:noFill/>
          </a:ln>
          <a:effectLst>
            <a:outerShdw blurRad="596900" dist="330200" dir="714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9E73AA-1FA9-DBA4-9B99-579BD4AD386F}"/>
              </a:ext>
            </a:extLst>
          </p:cNvPr>
          <p:cNvSpPr>
            <a:spLocks noGrp="1"/>
          </p:cNvSpPr>
          <p:nvPr>
            <p:ph type="title"/>
          </p:nvPr>
        </p:nvSpPr>
        <p:spPr>
          <a:xfrm>
            <a:off x="761801" y="858982"/>
            <a:ext cx="4697303" cy="2185826"/>
          </a:xfrm>
        </p:spPr>
        <p:txBody>
          <a:bodyPr>
            <a:normAutofit/>
          </a:bodyPr>
          <a:lstStyle/>
          <a:p>
            <a:r>
              <a:rPr lang="en-US">
                <a:ea typeface="+mj-lt"/>
                <a:cs typeface="+mj-lt"/>
              </a:rPr>
              <a:t>ML-backed AI model - Example</a:t>
            </a:r>
            <a:endParaRPr lang="en-US"/>
          </a:p>
        </p:txBody>
      </p:sp>
      <p:pic>
        <p:nvPicPr>
          <p:cNvPr id="20" name="Picture 19">
            <a:extLst>
              <a:ext uri="{FF2B5EF4-FFF2-40B4-BE49-F238E27FC236}">
                <a16:creationId xmlns:a16="http://schemas.microsoft.com/office/drawing/2014/main" id="{45551905-6F41-3BF4-E4E1-2262D397AB9F}"/>
              </a:ext>
            </a:extLst>
          </p:cNvPr>
          <p:cNvPicPr>
            <a:picLocks noChangeAspect="1"/>
          </p:cNvPicPr>
          <p:nvPr/>
        </p:nvPicPr>
        <p:blipFill rotWithShape="1">
          <a:blip r:embed="rId2"/>
          <a:srcRect r="6250" b="7081"/>
          <a:stretch/>
        </p:blipFill>
        <p:spPr>
          <a:xfrm>
            <a:off x="6096010" y="10"/>
            <a:ext cx="6096003" cy="3398589"/>
          </a:xfrm>
          <a:prstGeom prst="rect">
            <a:avLst/>
          </a:prstGeom>
        </p:spPr>
      </p:pic>
      <p:sp>
        <p:nvSpPr>
          <p:cNvPr id="3" name="Content Placeholder 2">
            <a:extLst>
              <a:ext uri="{FF2B5EF4-FFF2-40B4-BE49-F238E27FC236}">
                <a16:creationId xmlns:a16="http://schemas.microsoft.com/office/drawing/2014/main" id="{EF2E972B-A45B-07C0-4871-5CDA9EC18507}"/>
              </a:ext>
            </a:extLst>
          </p:cNvPr>
          <p:cNvSpPr>
            <a:spLocks noGrp="1"/>
          </p:cNvSpPr>
          <p:nvPr>
            <p:ph idx="1"/>
          </p:nvPr>
        </p:nvSpPr>
        <p:spPr>
          <a:xfrm>
            <a:off x="6516807" y="3814549"/>
            <a:ext cx="5438317" cy="2425530"/>
          </a:xfrm>
        </p:spPr>
        <p:txBody>
          <a:bodyPr vert="horz" lIns="91440" tIns="45720" rIns="91440" bIns="45720" rtlCol="0" anchor="b">
            <a:normAutofit/>
          </a:bodyPr>
          <a:lstStyle/>
          <a:p>
            <a:r>
              <a:rPr lang="en-US" sz="2000">
                <a:ea typeface="+mn-lt"/>
                <a:cs typeface="+mn-lt"/>
              </a:rPr>
              <a:t>ML algorithms can be trained on massive datasets of retinal images to identify subtle patterns and abnormalities that may indicate the presence of eye diseases like diabetic retinopathy or age-related macular degeneration.</a:t>
            </a:r>
            <a:endParaRPr lang="en-US" sz="2000"/>
          </a:p>
        </p:txBody>
      </p:sp>
      <p:cxnSp>
        <p:nvCxnSpPr>
          <p:cNvPr id="17" name="Straight Connector 16">
            <a:extLst>
              <a:ext uri="{FF2B5EF4-FFF2-40B4-BE49-F238E27FC236}">
                <a16:creationId xmlns:a16="http://schemas.microsoft.com/office/drawing/2014/main" id="{61FF92BA-874E-408A-BFAD-416A7FFE597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459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FB66B5-0DCE-404D-B0A0-E1E48E7BBF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78235"/>
            <a:ext cx="5346796" cy="4579763"/>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gle view of circuit shaped like a brain">
            <a:extLst>
              <a:ext uri="{FF2B5EF4-FFF2-40B4-BE49-F238E27FC236}">
                <a16:creationId xmlns:a16="http://schemas.microsoft.com/office/drawing/2014/main" id="{6785399F-7035-B774-537E-9D1090F9C1A7}"/>
              </a:ext>
            </a:extLst>
          </p:cNvPr>
          <p:cNvPicPr>
            <a:picLocks noChangeAspect="1"/>
          </p:cNvPicPr>
          <p:nvPr/>
        </p:nvPicPr>
        <p:blipFill rotWithShape="1">
          <a:blip r:embed="rId2"/>
          <a:srcRect l="10002" r="8591"/>
          <a:stretch/>
        </p:blipFill>
        <p:spPr>
          <a:xfrm>
            <a:off x="20" y="2284809"/>
            <a:ext cx="5346777" cy="4573191"/>
          </a:xfrm>
          <a:prstGeom prst="rect">
            <a:avLst/>
          </a:prstGeom>
        </p:spPr>
      </p:pic>
      <p:sp useBgFill="1">
        <p:nvSpPr>
          <p:cNvPr id="13" name="Rectangle 12">
            <a:extLst>
              <a:ext uri="{FF2B5EF4-FFF2-40B4-BE49-F238E27FC236}">
                <a16:creationId xmlns:a16="http://schemas.microsoft.com/office/drawing/2014/main" id="{E335820B-3A29-42C5-AA8D-10ECA43CD9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480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85EEEF-98FD-BFF3-0757-BB25B576C445}"/>
              </a:ext>
            </a:extLst>
          </p:cNvPr>
          <p:cNvSpPr>
            <a:spLocks noGrp="1"/>
          </p:cNvSpPr>
          <p:nvPr>
            <p:ph type="title"/>
          </p:nvPr>
        </p:nvSpPr>
        <p:spPr>
          <a:xfrm>
            <a:off x="761801" y="858983"/>
            <a:ext cx="9906799" cy="1161594"/>
          </a:xfrm>
        </p:spPr>
        <p:txBody>
          <a:bodyPr>
            <a:normAutofit/>
          </a:bodyPr>
          <a:lstStyle/>
          <a:p>
            <a:r>
              <a:rPr lang="en-US"/>
              <a:t>ML and AI </a:t>
            </a:r>
          </a:p>
        </p:txBody>
      </p:sp>
      <p:sp>
        <p:nvSpPr>
          <p:cNvPr id="3" name="Content Placeholder 2">
            <a:extLst>
              <a:ext uri="{FF2B5EF4-FFF2-40B4-BE49-F238E27FC236}">
                <a16:creationId xmlns:a16="http://schemas.microsoft.com/office/drawing/2014/main" id="{58A41083-50B0-9183-9E5A-3B920E1CF036}"/>
              </a:ext>
            </a:extLst>
          </p:cNvPr>
          <p:cNvSpPr>
            <a:spLocks noGrp="1"/>
          </p:cNvSpPr>
          <p:nvPr>
            <p:ph idx="1"/>
          </p:nvPr>
        </p:nvSpPr>
        <p:spPr>
          <a:xfrm>
            <a:off x="5797512" y="2638498"/>
            <a:ext cx="5111222" cy="3601581"/>
          </a:xfrm>
        </p:spPr>
        <p:txBody>
          <a:bodyPr vert="horz" lIns="91440" tIns="45720" rIns="91440" bIns="45720" rtlCol="0" anchor="ctr">
            <a:normAutofit/>
          </a:bodyPr>
          <a:lstStyle/>
          <a:p>
            <a:r>
              <a:rPr lang="en-US">
                <a:ea typeface="+mn-lt"/>
                <a:cs typeface="+mn-lt"/>
              </a:rPr>
              <a:t>AI is the broader concept of creating intelligent machines, while ML is a specific technique that can be used to achieve this goal</a:t>
            </a:r>
            <a:endParaRPr lang="en-US"/>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31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9E3E16BB-730F-448D-8C6D-9B9097F5C5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13A48C6C-3CC4-4EE5-A773-EC1EB7F59C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5055219"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747824-2910-976D-3F69-E65191E6008C}"/>
              </a:ext>
            </a:extLst>
          </p:cNvPr>
          <p:cNvSpPr>
            <a:spLocks noGrp="1"/>
          </p:cNvSpPr>
          <p:nvPr>
            <p:ph type="title"/>
          </p:nvPr>
        </p:nvSpPr>
        <p:spPr>
          <a:xfrm>
            <a:off x="6428479" y="425167"/>
            <a:ext cx="4337459" cy="2393748"/>
          </a:xfrm>
        </p:spPr>
        <p:txBody>
          <a:bodyPr vert="horz" lIns="91440" tIns="45720" rIns="91440" bIns="45720" rtlCol="0" anchor="b">
            <a:normAutofit/>
          </a:bodyPr>
          <a:lstStyle/>
          <a:p>
            <a:pPr algn="r"/>
            <a:r>
              <a:rPr lang="en-US" sz="4800"/>
              <a:t>ML is a subset of AI</a:t>
            </a:r>
          </a:p>
        </p:txBody>
      </p:sp>
      <p:pic>
        <p:nvPicPr>
          <p:cNvPr id="4" name="Content Placeholder 3" descr="A diagram of different types of machine learning&#10;&#10;Description automatically generated">
            <a:extLst>
              <a:ext uri="{FF2B5EF4-FFF2-40B4-BE49-F238E27FC236}">
                <a16:creationId xmlns:a16="http://schemas.microsoft.com/office/drawing/2014/main" id="{D498C14C-48BD-F951-DF0F-2F168B8A6444}"/>
              </a:ext>
            </a:extLst>
          </p:cNvPr>
          <p:cNvPicPr>
            <a:picLocks noGrp="1" noChangeAspect="1"/>
          </p:cNvPicPr>
          <p:nvPr>
            <p:ph idx="1"/>
          </p:nvPr>
        </p:nvPicPr>
        <p:blipFill>
          <a:blip r:embed="rId2"/>
          <a:stretch>
            <a:fillRect/>
          </a:stretch>
        </p:blipFill>
        <p:spPr>
          <a:xfrm>
            <a:off x="761705" y="1139723"/>
            <a:ext cx="4570361" cy="4570361"/>
          </a:xfrm>
          <a:prstGeom prst="rect">
            <a:avLst/>
          </a:prstGeom>
        </p:spPr>
      </p:pic>
      <p:cxnSp>
        <p:nvCxnSpPr>
          <p:cNvPr id="21" name="Straight Connector 20">
            <a:extLst>
              <a:ext uri="{FF2B5EF4-FFF2-40B4-BE49-F238E27FC236}">
                <a16:creationId xmlns:a16="http://schemas.microsoft.com/office/drawing/2014/main" id="{6355837D-AECC-45D7-82B2-8959A52F788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652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CC50F2E-EF04-4D7A-A09C-5AEF6E5EAD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5" cy="3429000"/>
          </a:xfrm>
          <a:prstGeom prst="rect">
            <a:avLst/>
          </a:prstGeom>
          <a:ln>
            <a:noFill/>
          </a:ln>
          <a:effectLst>
            <a:outerShdw blurRad="342900" dist="2286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BD42D-2BF4-593B-F939-D6DD80717BB7}"/>
              </a:ext>
            </a:extLst>
          </p:cNvPr>
          <p:cNvSpPr>
            <a:spLocks noGrp="1"/>
          </p:cNvSpPr>
          <p:nvPr>
            <p:ph type="title"/>
          </p:nvPr>
        </p:nvSpPr>
        <p:spPr>
          <a:xfrm>
            <a:off x="6575305" y="235881"/>
            <a:ext cx="4569006" cy="2884247"/>
          </a:xfrm>
        </p:spPr>
        <p:txBody>
          <a:bodyPr vert="horz" lIns="91440" tIns="45720" rIns="91440" bIns="45720" rtlCol="0" anchor="ctr">
            <a:normAutofit fontScale="90000"/>
          </a:bodyPr>
          <a:lstStyle/>
          <a:p>
            <a:r>
              <a:rPr lang="en-US"/>
              <a:t>Using AI/ML to Improve Productivity in the Health Space  </a:t>
            </a:r>
          </a:p>
        </p:txBody>
      </p:sp>
      <p:sp>
        <p:nvSpPr>
          <p:cNvPr id="3" name="Content Placeholder 2">
            <a:extLst>
              <a:ext uri="{FF2B5EF4-FFF2-40B4-BE49-F238E27FC236}">
                <a16:creationId xmlns:a16="http://schemas.microsoft.com/office/drawing/2014/main" id="{7D8CD299-1CC2-B721-DDF3-F6B32E631AC4}"/>
              </a:ext>
            </a:extLst>
          </p:cNvPr>
          <p:cNvSpPr>
            <a:spLocks noGrp="1"/>
          </p:cNvSpPr>
          <p:nvPr>
            <p:ph idx="1"/>
          </p:nvPr>
        </p:nvSpPr>
        <p:spPr>
          <a:xfrm>
            <a:off x="6575305" y="3880965"/>
            <a:ext cx="4569006" cy="2359114"/>
          </a:xfrm>
        </p:spPr>
        <p:txBody>
          <a:bodyPr vert="horz" lIns="91440" tIns="45720" rIns="91440" bIns="45720" rtlCol="0" anchor="b">
            <a:normAutofit/>
          </a:bodyPr>
          <a:lstStyle/>
          <a:p>
            <a:r>
              <a:rPr lang="en-US" sz="2400"/>
              <a:t>Concrete Examples</a:t>
            </a:r>
          </a:p>
        </p:txBody>
      </p:sp>
      <p:pic>
        <p:nvPicPr>
          <p:cNvPr id="5" name="Picture 4" descr="Desk with stethoscope and computer keyboard">
            <a:extLst>
              <a:ext uri="{FF2B5EF4-FFF2-40B4-BE49-F238E27FC236}">
                <a16:creationId xmlns:a16="http://schemas.microsoft.com/office/drawing/2014/main" id="{04832F24-9E9C-BED1-58AD-8F645CAF6367}"/>
              </a:ext>
            </a:extLst>
          </p:cNvPr>
          <p:cNvPicPr>
            <a:picLocks noChangeAspect="1"/>
          </p:cNvPicPr>
          <p:nvPr/>
        </p:nvPicPr>
        <p:blipFill rotWithShape="1">
          <a:blip r:embed="rId2"/>
          <a:srcRect l="40667" r="4" b="4"/>
          <a:stretch/>
        </p:blipFill>
        <p:spPr>
          <a:xfrm>
            <a:off x="20" y="10"/>
            <a:ext cx="6095978" cy="6857989"/>
          </a:xfrm>
          <a:prstGeom prst="rect">
            <a:avLst/>
          </a:prstGeom>
        </p:spPr>
      </p:pic>
      <p:cxnSp>
        <p:nvCxnSpPr>
          <p:cNvPr id="21" name="Straight Connector 20">
            <a:extLst>
              <a:ext uri="{FF2B5EF4-FFF2-40B4-BE49-F238E27FC236}">
                <a16:creationId xmlns:a16="http://schemas.microsoft.com/office/drawing/2014/main" id="{1D7AD51E-A168-490B-B8A6-8AFE86E0F2B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398491"/>
      </p:ext>
    </p:extLst>
  </p:cSld>
  <p:clrMapOvr>
    <a:masterClrMapping/>
  </p:clrMapOvr>
</p:sld>
</file>

<file path=ppt/theme/theme1.xml><?xml version="1.0" encoding="utf-8"?>
<a:theme xmlns:a="http://schemas.openxmlformats.org/drawingml/2006/main" name="BevelVTI">
  <a:themeElements>
    <a:clrScheme name="AnalogousFromDarkSeedLeftStep">
      <a:dk1>
        <a:srgbClr val="000000"/>
      </a:dk1>
      <a:lt1>
        <a:srgbClr val="FFFFFF"/>
      </a:lt1>
      <a:dk2>
        <a:srgbClr val="1A212F"/>
      </a:dk2>
      <a:lt2>
        <a:srgbClr val="F0F3F1"/>
      </a:lt2>
      <a:accent1>
        <a:srgbClr val="C34D9C"/>
      </a:accent1>
      <a:accent2>
        <a:srgbClr val="A83BB1"/>
      </a:accent2>
      <a:accent3>
        <a:srgbClr val="884DC3"/>
      </a:accent3>
      <a:accent4>
        <a:srgbClr val="493FB3"/>
      </a:accent4>
      <a:accent5>
        <a:srgbClr val="4D74C3"/>
      </a:accent5>
      <a:accent6>
        <a:srgbClr val="3B94B1"/>
      </a:accent6>
      <a:hlink>
        <a:srgbClr val="3F54BF"/>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docProps/app.xml><?xml version="1.0" encoding="utf-8"?>
<Properties xmlns="http://schemas.openxmlformats.org/officeDocument/2006/extended-properties" xmlns:vt="http://schemas.openxmlformats.org/officeDocument/2006/docPropsVTypes">
  <Template>office theme</Template>
  <TotalTime>103</TotalTime>
  <Words>826</Words>
  <Application>Microsoft Office PowerPoint</Application>
  <PresentationFormat>Widescreen</PresentationFormat>
  <Paragraphs>60</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Bierstadt</vt:lpstr>
      <vt:lpstr>Calibri Light</vt:lpstr>
      <vt:lpstr>BevelVTI</vt:lpstr>
      <vt:lpstr>Machine Learning and AI for Productivity </vt:lpstr>
      <vt:lpstr>Content</vt:lpstr>
      <vt:lpstr>What is Machine Learning?</vt:lpstr>
      <vt:lpstr>Example of a Machine Learning Model</vt:lpstr>
      <vt:lpstr>What is Artificial Intelligence ?</vt:lpstr>
      <vt:lpstr>ML-backed AI model - Example</vt:lpstr>
      <vt:lpstr>ML and AI </vt:lpstr>
      <vt:lpstr>ML is a subset of AI</vt:lpstr>
      <vt:lpstr>Using AI/ML to Improve Productivity in the Health Space  </vt:lpstr>
      <vt:lpstr>Data Analysis and Patient Segmentation for Chronic Disease Management</vt:lpstr>
      <vt:lpstr>Predictive Modeling for Health Risks</vt:lpstr>
      <vt:lpstr>Monitoring surveillance footage</vt:lpstr>
      <vt:lpstr>Automated Prior Authorization Review</vt:lpstr>
      <vt:lpstr>ML/AI powers language transformers</vt:lpstr>
      <vt:lpstr>Automated diagnosis</vt:lpstr>
      <vt:lpstr>Fraud Detection and Claims Management</vt:lpstr>
      <vt:lpstr>AI-Driven Kidney Health Monitoring and Prevention</vt:lpstr>
      <vt:lpstr>Mental Health Support and Personalized Interventions</vt:lpstr>
      <vt:lpstr>Remote Patient Monitoring</vt:lpstr>
      <vt:lpstr>Machine Learning in Drug Selection for Cancer Treatment</vt:lpstr>
      <vt:lpstr>Using ML and AI  Identify Potential Flu Outbreaks</vt:lpstr>
      <vt:lpstr>Generative AI for Medical Image Synthesis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Kazeem Oyebode</cp:lastModifiedBy>
  <cp:revision>314</cp:revision>
  <dcterms:created xsi:type="dcterms:W3CDTF">2023-11-28T08:51:19Z</dcterms:created>
  <dcterms:modified xsi:type="dcterms:W3CDTF">2024-03-11T14:24:51Z</dcterms:modified>
</cp:coreProperties>
</file>